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gif" ContentType="image/gif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87"/>
  </p:handoutMasterIdLst>
  <p:sldIdLst>
    <p:sldId id="257" r:id="rId3"/>
    <p:sldId id="275" r:id="rId5"/>
    <p:sldId id="1245" r:id="rId6"/>
    <p:sldId id="1327" r:id="rId7"/>
    <p:sldId id="1246" r:id="rId8"/>
    <p:sldId id="1247" r:id="rId9"/>
    <p:sldId id="1284" r:id="rId10"/>
    <p:sldId id="1285" r:id="rId11"/>
    <p:sldId id="1286" r:id="rId12"/>
    <p:sldId id="1287" r:id="rId13"/>
    <p:sldId id="1288" r:id="rId14"/>
    <p:sldId id="1300" r:id="rId15"/>
    <p:sldId id="1248" r:id="rId16"/>
    <p:sldId id="1264" r:id="rId17"/>
    <p:sldId id="1329" r:id="rId18"/>
    <p:sldId id="1266" r:id="rId19"/>
    <p:sldId id="1273" r:id="rId20"/>
    <p:sldId id="1268" r:id="rId21"/>
    <p:sldId id="1270" r:id="rId22"/>
    <p:sldId id="1271" r:id="rId23"/>
    <p:sldId id="1269" r:id="rId24"/>
    <p:sldId id="1275" r:id="rId25"/>
    <p:sldId id="1274" r:id="rId26"/>
    <p:sldId id="1406" r:id="rId27"/>
    <p:sldId id="1272" r:id="rId28"/>
    <p:sldId id="1279" r:id="rId29"/>
    <p:sldId id="1278" r:id="rId30"/>
    <p:sldId id="1280" r:id="rId31"/>
    <p:sldId id="1281" r:id="rId32"/>
    <p:sldId id="1282" r:id="rId33"/>
    <p:sldId id="1283" r:id="rId34"/>
    <p:sldId id="1252" r:id="rId35"/>
    <p:sldId id="1330" r:id="rId36"/>
    <p:sldId id="1332" r:id="rId37"/>
    <p:sldId id="1253" r:id="rId38"/>
    <p:sldId id="1254" r:id="rId39"/>
    <p:sldId id="1257" r:id="rId40"/>
    <p:sldId id="1255" r:id="rId41"/>
    <p:sldId id="1256" r:id="rId42"/>
    <p:sldId id="1258" r:id="rId43"/>
    <p:sldId id="1262" r:id="rId44"/>
    <p:sldId id="1263" r:id="rId45"/>
    <p:sldId id="1259" r:id="rId46"/>
    <p:sldId id="1260" r:id="rId47"/>
    <p:sldId id="1261" r:id="rId48"/>
    <p:sldId id="1250" r:id="rId49"/>
    <p:sldId id="276" r:id="rId50"/>
    <p:sldId id="1289" r:id="rId51"/>
    <p:sldId id="1251" r:id="rId52"/>
    <p:sldId id="1290" r:id="rId53"/>
    <p:sldId id="1291" r:id="rId54"/>
    <p:sldId id="1292" r:id="rId55"/>
    <p:sldId id="1296" r:id="rId56"/>
    <p:sldId id="1295" r:id="rId57"/>
    <p:sldId id="1293" r:id="rId58"/>
    <p:sldId id="1294" r:id="rId59"/>
    <p:sldId id="1297" r:id="rId60"/>
    <p:sldId id="1298" r:id="rId61"/>
    <p:sldId id="1299" r:id="rId62"/>
    <p:sldId id="1301" r:id="rId63"/>
    <p:sldId id="1303" r:id="rId64"/>
    <p:sldId id="1305" r:id="rId65"/>
    <p:sldId id="1306" r:id="rId66"/>
    <p:sldId id="1307" r:id="rId67"/>
    <p:sldId id="1308" r:id="rId68"/>
    <p:sldId id="1309" r:id="rId69"/>
    <p:sldId id="1310" r:id="rId70"/>
    <p:sldId id="1311" r:id="rId71"/>
    <p:sldId id="1312" r:id="rId72"/>
    <p:sldId id="1313" r:id="rId73"/>
    <p:sldId id="1314" r:id="rId74"/>
    <p:sldId id="1315" r:id="rId75"/>
    <p:sldId id="1316" r:id="rId76"/>
    <p:sldId id="1317" r:id="rId77"/>
    <p:sldId id="1318" r:id="rId78"/>
    <p:sldId id="1319" r:id="rId79"/>
    <p:sldId id="1326" r:id="rId80"/>
    <p:sldId id="1320" r:id="rId81"/>
    <p:sldId id="1321" r:id="rId82"/>
    <p:sldId id="1322" r:id="rId83"/>
    <p:sldId id="1323" r:id="rId84"/>
    <p:sldId id="1324" r:id="rId85"/>
    <p:sldId id="1325" r:id="rId86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0000"/>
    <a:srgbClr val="0000FF"/>
    <a:srgbClr val="9F9F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0258" autoAdjust="0"/>
  </p:normalViewPr>
  <p:slideViewPr>
    <p:cSldViewPr snapToGrid="0">
      <p:cViewPr varScale="1">
        <p:scale>
          <a:sx n="69" d="100"/>
          <a:sy n="69" d="100"/>
        </p:scale>
        <p:origin x="213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2.xml"/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handoutMaster" Target="handoutMasters/handoutMaster1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65E49-D195-432D-8F28-230D9A8C6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9BB29-4DC0-4D30-880D-404EB8DA08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6E594-5FF7-4327-8936-581CD19B0A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7DBAA-765C-4A04-862F-E589233B00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" y="51042"/>
            <a:ext cx="656987" cy="65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0" y="756460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11732261" y="6513607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2CCA85-3D2C-4D2E-97E5-5FA00D7F5DB2}" type="slidenum">
              <a:rPr lang="zh-CN" altLang="en-US" sz="2000" b="1" smtClean="0">
                <a:solidFill>
                  <a:srgbClr val="002060"/>
                </a:solidFill>
              </a:rPr>
            </a:fld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hyperlink" Target="https://zhuanlan.zhihu.com/p/33752313" TargetMode="Externa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hyperlink" Target="https://github.com/hindupuravinash/the-gan-zoo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4.xml"/><Relationship Id="rId7" Type="http://schemas.openxmlformats.org/officeDocument/2006/relationships/slideLayout" Target="../slideLayouts/slideLayout1.xml"/><Relationship Id="rId6" Type="http://schemas.microsoft.com/office/2007/relationships/hdphoto" Target="../media/image94.wdp"/><Relationship Id="rId5" Type="http://schemas.openxmlformats.org/officeDocument/2006/relationships/image" Target="../media/image93.png"/><Relationship Id="rId4" Type="http://schemas.microsoft.com/office/2007/relationships/hdphoto" Target="../media/image92.wdp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GIF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0" Type="http://schemas.openxmlformats.org/officeDocument/2006/relationships/notesSlide" Target="../notesSlides/notesSlide68.xml"/><Relationship Id="rId1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5.jpe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7" Type="http://schemas.openxmlformats.org/officeDocument/2006/relationships/notesSlide" Target="../notesSlides/notesSlide70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40.png"/><Relationship Id="rId14" Type="http://schemas.openxmlformats.org/officeDocument/2006/relationships/image" Target="../media/image139.png"/><Relationship Id="rId13" Type="http://schemas.openxmlformats.org/officeDocument/2006/relationships/image" Target="../media/image138.png"/><Relationship Id="rId12" Type="http://schemas.openxmlformats.org/officeDocument/2006/relationships/image" Target="../media/image137.png"/><Relationship Id="rId11" Type="http://schemas.openxmlformats.org/officeDocument/2006/relationships/image" Target="../media/image136.png"/><Relationship Id="rId10" Type="http://schemas.openxmlformats.org/officeDocument/2006/relationships/image" Target="../media/image135.png"/><Relationship Id="rId1" Type="http://schemas.openxmlformats.org/officeDocument/2006/relationships/image" Target="../media/image126.emf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0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microsoft.com/office/2007/relationships/media" Target="../media/media1.wmv"/><Relationship Id="rId4" Type="http://schemas.openxmlformats.org/officeDocument/2006/relationships/video" Target="../media/media1.wmv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nndl.github.io/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590800" y="3620591"/>
            <a:ext cx="7010400" cy="1002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  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0" y="1975922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hangingPunct="0">
              <a:lnSpc>
                <a:spcPct val="90000"/>
              </a:lnSpc>
              <a:spcAft>
                <a:spcPct val="20000"/>
              </a:spcAft>
              <a:defRPr sz="3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2pPr>
            <a:lvl3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3pPr>
            <a:lvl4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4pPr>
            <a:lvl5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5pPr>
            <a:lvl6pPr marL="4572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6pPr>
            <a:lvl7pPr marL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7pPr>
            <a:lvl8pPr marL="13716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8pPr>
            <a:lvl9pPr marL="1828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9pPr>
          </a:lstStyle>
          <a:p>
            <a:pPr algn="ctr" fontAlgn="auto">
              <a:spcBef>
                <a:spcPts val="0"/>
              </a:spcBef>
              <a:buClrTx/>
              <a:buSzTx/>
              <a:buNone/>
            </a:pPr>
            <a:r>
              <a:rPr lang="zh-CN" altLang="en-US" sz="6000" dirty="0">
                <a:solidFill>
                  <a:srgbClr val="0000FF"/>
                </a:solidFill>
              </a:rPr>
              <a:t>第十讲  深度学习前沿与局限</a:t>
            </a:r>
            <a:endParaRPr lang="en-US" altLang="zh-CN" sz="6000" dirty="0">
              <a:solidFill>
                <a:srgbClr val="0000FF"/>
              </a:solidFill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" y="92606"/>
            <a:ext cx="106915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标题 1"/>
          <p:cNvSpPr txBox="1"/>
          <p:nvPr/>
        </p:nvSpPr>
        <p:spPr>
          <a:xfrm>
            <a:off x="6864015" y="111980"/>
            <a:ext cx="5213684" cy="1002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北京交通大学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深度学习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课件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5858" y="983452"/>
            <a:ext cx="6090728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键值对注意力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25" y="1840785"/>
            <a:ext cx="6090728" cy="26502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566" y="1264141"/>
            <a:ext cx="5457109" cy="51559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3"/>
          <p:cNvSpPr txBox="1"/>
          <p:nvPr/>
        </p:nvSpPr>
        <p:spPr>
          <a:xfrm>
            <a:off x="609600" y="1725770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线性映射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输出向量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5858" y="983452"/>
            <a:ext cx="9586480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自注意力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Query-Key-Value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QKV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498" y="2328554"/>
            <a:ext cx="3272845" cy="18660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01" y="4641598"/>
            <a:ext cx="3464563" cy="880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11" y="4485349"/>
            <a:ext cx="4364915" cy="2337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223" y="1649838"/>
            <a:ext cx="5325177" cy="34202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3"/>
          <p:cNvSpPr txBox="1"/>
          <p:nvPr/>
        </p:nvSpPr>
        <p:spPr>
          <a:xfrm>
            <a:off x="609600" y="1725770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自注意力模型的权重是动态生成，因此可以处理变长的信息序列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自注意力模型可以作为神经网络中的一层来使用，既可以用来替换卷积层和循环层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，也可以和它们一起交替使用。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5858" y="983452"/>
            <a:ext cx="9586480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自注意力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768" y="2315982"/>
            <a:ext cx="8181181" cy="1738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9599" y="6428769"/>
            <a:ext cx="11076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[1] </a:t>
            </a:r>
            <a:r>
              <a:rPr lang="zh-CN" altLang="en-US" sz="1400" dirty="0"/>
              <a:t>Vaswani A, Shazeer N, Parmar N, et al., 2017. Attention is all you need[C]//Advances in N</a:t>
            </a:r>
            <a:r>
              <a:rPr lang="en-US" altLang="zh-CN" sz="1400" dirty="0"/>
              <a:t>IPS</a:t>
            </a:r>
            <a:r>
              <a:rPr lang="zh-CN" altLang="en-US" sz="1400" dirty="0"/>
              <a:t>. 6000-6010. 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85" y="1345997"/>
            <a:ext cx="8048051" cy="5215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、多头注意力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Multi-Head Attention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、硬注意力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Attention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、结构化注意力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Structure Attention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、指针网络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Pointer Network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、双向注意力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Bi-Directional Attention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、键值对注意力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Key-Value Attention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、自注意力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Self/Intra Attention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8557" y="716065"/>
            <a:ext cx="6090728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注意力机制变种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609600" y="1571264"/>
            <a:ext cx="10972800" cy="185773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概率生成模型：一系列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用于随机生成可观测数据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的模型，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概率密度估计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密度估计、生成样本不易实现：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高维随机向量较难直接建模，需通过一些条件独立性来简化模型；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给定一个已建模的复杂分布，缺乏有效的采样方法；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528" y="918176"/>
            <a:ext cx="4809279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概率生成模型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4575" y="4833552"/>
            <a:ext cx="5757859" cy="1857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525838" y="1353134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深度生成模型就是利用神经网络来建模条件分布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x|z;θ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或直接生成符合分布的样本。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Variational Autoencoder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Kingma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Welling, 2013, Rezende et al., 2014]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对抗生成式网络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Generative Adversarial Network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[Goodfellow et al., 2014]</a:t>
            </a:r>
            <a:endParaRPr lang="en-US" altLang="zh-CN" sz="2800" dirty="0"/>
          </a:p>
          <a:p>
            <a:pPr marL="539750" lvl="1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概率生成模型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525838" y="1353134"/>
            <a:ext cx="10972800" cy="185773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生成模型指一系列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用于随机生成可观测数据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的模型。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生成模型包含：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概率密度估计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（即采样）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9318" y="3133887"/>
            <a:ext cx="3141506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概率密度估计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3"/>
              <p:cNvSpPr txBox="1"/>
              <p:nvPr/>
            </p:nvSpPr>
            <p:spPr>
              <a:xfrm>
                <a:off x="525838" y="3902039"/>
                <a:ext cx="11901953" cy="1857736"/>
              </a:xfr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对于由独立同分布概率密度函数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</m:sub>
                    </m:sSub>
                    <m:d>
                      <m:dPr>
                        <m:ctrlPr>
                          <a:rPr lang="pt-BR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pt-BR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产生的一组数据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{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}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None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密度估计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是根据数据集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来估计密度函数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</m:sub>
                    </m:sSub>
                    <m:d>
                      <m:dPr>
                        <m:ctrlPr>
                          <a:rPr lang="pt-BR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pt-BR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8" y="3902039"/>
                <a:ext cx="11901953" cy="1857736"/>
              </a:xfrm>
              <a:blipFill rotWithShape="1">
                <a:blip r:embed="rId1"/>
                <a:stretch>
                  <a:fillRect t="-32" r="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概率生成模型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09" y="2053192"/>
            <a:ext cx="2982051" cy="34080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182" y="1087266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生成样本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/>
          <p:cNvSpPr txBox="1"/>
          <p:nvPr/>
        </p:nvSpPr>
        <p:spPr>
          <a:xfrm>
            <a:off x="783463" y="1851996"/>
            <a:ext cx="10972800" cy="204387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生成数据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的过程分为两步：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根据隐变量的先验分布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z;θ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进行采样，得到样本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根据条件分布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x|z;θ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进行采样，得到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3"/>
          <p:cNvSpPr txBox="1"/>
          <p:nvPr/>
        </p:nvSpPr>
        <p:spPr>
          <a:xfrm>
            <a:off x="587285" y="1577420"/>
            <a:ext cx="7529258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推断网络：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寻找后验分布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z|x;θ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的变分近似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z|x;ϕ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1115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变分推断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：用简单分布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近似复杂分布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生成网络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11150" lvl="1" indent="0">
              <a:lnSpc>
                <a:spcPct val="15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z|x;ϕ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情况下，估计更好的生成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x|z;θ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14" y="2547754"/>
            <a:ext cx="3626401" cy="35623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5" y="1266653"/>
            <a:ext cx="10338602" cy="40996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对数似然函数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976" y="1859833"/>
            <a:ext cx="9470047" cy="44397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9" y="5658089"/>
            <a:ext cx="8869623" cy="7555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76362"/>
            <a:ext cx="8505825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59" y="1511992"/>
            <a:ext cx="6285965" cy="53460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6" y="1765087"/>
            <a:ext cx="8353605" cy="6860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520" y="179705"/>
            <a:ext cx="10680065" cy="66782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学到的隐变量流形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06" y="1679462"/>
            <a:ext cx="8541913" cy="44087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显式密度模型与隐式密度模型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487200" y="889495"/>
            <a:ext cx="10762495" cy="170559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显式密度模型：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显示地构建出样本的密度函数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x|θ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，并通过最大似然估计来求解参数；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变分自编码器、深度信念网络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487200" y="2543581"/>
            <a:ext cx="10762495" cy="239547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隐式密度模型：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不显示地估计出数据分布的密度函数；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但能生成符合数据分布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(x)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的样本；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无法用最大似然估计；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58" y="4842111"/>
            <a:ext cx="8859284" cy="1897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487200" y="889495"/>
            <a:ext cx="10762495" cy="170559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生成网络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判别网络。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生成网络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：输入为从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潜在空间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中随机采样，其输出结果需要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尽量模仿训练集中的真实样本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判别网络：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输入为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真实样本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、生成网络输出的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假样本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，其目的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尽可能分辨出真实样本与假样本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9706" y="964996"/>
            <a:ext cx="8731877" cy="38749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794" y="6431685"/>
            <a:ext cx="3278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2"/>
              </a:rPr>
              <a:t>https://zhuanlan.zhihu.com/p/33752313</a:t>
            </a:r>
            <a:endParaRPr lang="zh-CN" altLang="en-US" sz="1400" dirty="0"/>
          </a:p>
        </p:txBody>
      </p:sp>
      <p:pic>
        <p:nvPicPr>
          <p:cNvPr id="8" name="内容占位符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637" y="5163156"/>
            <a:ext cx="11496726" cy="11709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62574" y="4734489"/>
            <a:ext cx="2136306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6742" y="3490169"/>
            <a:ext cx="7998515" cy="331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示例模型：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DCGAN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3"/>
          <p:cNvSpPr txBox="1"/>
          <p:nvPr/>
        </p:nvSpPr>
        <p:spPr>
          <a:xfrm>
            <a:off x="467882" y="1456173"/>
            <a:ext cx="10762495" cy="170559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判别网络是一个传统的深度卷积网络：使用带步长的卷积来实现下采样操作，非最大汇聚（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）操作；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生成网络是一个特殊的深度卷积网络：使用微步卷积来生成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64×64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大小的图像。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示例结果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4" y="1955443"/>
            <a:ext cx="10188716" cy="34435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139" y="924964"/>
            <a:ext cx="6271377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DCGAN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LSGAN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WGAN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EBGAN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InfoGAN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Conditional GAN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Cycle GAN, Disco GAN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0" y="5324272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"/>
              </a:rPr>
              <a:t>https://github.com/hindupuravinash/the-gan-zoo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216" y="1046719"/>
            <a:ext cx="5409127" cy="21732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19" y="3407824"/>
            <a:ext cx="5521922" cy="17290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566095" y="1439399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一些应用场景中，通过人工标注给数据打标签很难；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通过训练监督学习模型自动下围棋，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对于每一种棋盘状态，即便专家也很难给出“正确”的动作；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40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获取大量数据的成本较高；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07" y="3589388"/>
            <a:ext cx="4384914" cy="29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94912" y="2979575"/>
            <a:ext cx="10437963" cy="3689874"/>
            <a:chOff x="989162" y="2932982"/>
            <a:chExt cx="10437963" cy="3689874"/>
          </a:xfrm>
        </p:grpSpPr>
        <p:sp>
          <p:nvSpPr>
            <p:cNvPr id="3" name="矩形 2"/>
            <p:cNvSpPr/>
            <p:nvPr/>
          </p:nvSpPr>
          <p:spPr>
            <a:xfrm>
              <a:off x="9661585" y="4995189"/>
              <a:ext cx="1293963" cy="1040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强化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309318"/>
              <a:ext cx="3419548" cy="231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989162" y="2932982"/>
              <a:ext cx="10437963" cy="114754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/>
            <p:cNvSpPr/>
            <p:nvPr/>
          </p:nvSpPr>
          <p:spPr>
            <a:xfrm rot="5400000">
              <a:off x="9626956" y="4213052"/>
              <a:ext cx="718868" cy="649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667110" y="1391914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在下棋任务中，虽然很难知道每一步的“正确”动作，但其最后结果（赢输）却很容易判断；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若通过大量的模拟数据，通过最后结果（奖励）来倒推每一步棋的好坏，从而学习出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“最佳”的下棋策略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635" y="822129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55" y="4213884"/>
            <a:ext cx="3646457" cy="23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29" y="3533268"/>
            <a:ext cx="5950697" cy="30280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3"/>
          <p:cNvSpPr txBox="1"/>
          <p:nvPr/>
        </p:nvSpPr>
        <p:spPr>
          <a:xfrm>
            <a:off x="525838" y="1353134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可以描述为一个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的交互中不断学习以完成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（比如取得最大奖励值）。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强化学习就是智能体不断与环境进行交互，并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根据经验调整其策略来最大化其长远的所有奖励的累积值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马尔可夫决策过程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78" y="1127154"/>
            <a:ext cx="5767047" cy="28159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16" y="3959025"/>
            <a:ext cx="8288895" cy="72503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马尔可夫决策过程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79" y="1199058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马尔可夫过程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459" y="2219891"/>
            <a:ext cx="5686825" cy="78808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47" y="1022452"/>
            <a:ext cx="5767047" cy="28159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4079" y="3284960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马尔可夫决策过程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47" y="4118377"/>
            <a:ext cx="7049329" cy="9847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/>
          <p:cNvSpPr txBox="1"/>
          <p:nvPr/>
        </p:nvSpPr>
        <p:spPr>
          <a:xfrm>
            <a:off x="532818" y="1546453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马尔可夫决策过程的一个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trajectory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马尔可夫决策过程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1217" y="2802999"/>
            <a:ext cx="6484146" cy="188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10" y="2246557"/>
            <a:ext cx="7273682" cy="5447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5" y="4749946"/>
            <a:ext cx="6079334" cy="19473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给定策略</a:t>
            </a:r>
            <a:r>
              <a:rPr lang="el-GR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π(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a|s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/>
          <p:cNvSpPr txBox="1"/>
          <p:nvPr/>
        </p:nvSpPr>
        <p:spPr>
          <a:xfrm>
            <a:off x="532818" y="1546453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给定策略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a|s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，智能体和环境一次交互过程的轨迹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所收到的累积奖励为总回报（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γ ∈ [0,1]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是折扣率。当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接近于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时，智能体更在意短期回报；而当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接近于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时，长期回报变得更重要。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环境中有一个或多个特殊的终止状态（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terminal state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总回报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4495" y="2840652"/>
            <a:ext cx="4124950" cy="1912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609600" y="1725770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网络受到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计算能力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的限制；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处理大量输入信息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复杂计算流程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时，计算能力成为瓶颈；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简化神经网络结构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的策略：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局部连接、权重共享及汇聚操作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用循环神经网络解决机器阅读理解；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512" y="878031"/>
            <a:ext cx="4804951" cy="6919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/>
          <p:cNvSpPr txBox="1"/>
          <p:nvPr/>
        </p:nvSpPr>
        <p:spPr>
          <a:xfrm>
            <a:off x="532818" y="1546453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强化学习的目标是学习到一个策略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l-GR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a|s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来最大化期望回报（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expected return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为策略函数的参数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631" y="2904713"/>
            <a:ext cx="9360803" cy="171614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117" y="2217325"/>
            <a:ext cx="9053258" cy="2238010"/>
          </a:xfrm>
          <a:prstGeom prst="rect">
            <a:avLst/>
          </a:prstGeom>
        </p:spPr>
      </p:pic>
      <p:sp>
        <p:nvSpPr>
          <p:cNvPr id="9" name="内容占位符 3"/>
          <p:cNvSpPr txBox="1"/>
          <p:nvPr/>
        </p:nvSpPr>
        <p:spPr>
          <a:xfrm>
            <a:off x="532818" y="1546453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策略𝜋的期望回报分解：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状态值函数</a:t>
            </a:r>
            <a:endParaRPr lang="en-US" alt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值函数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94" y="4926600"/>
            <a:ext cx="6359503" cy="161325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/>
          <p:cNvSpPr txBox="1"/>
          <p:nvPr/>
        </p:nvSpPr>
        <p:spPr>
          <a:xfrm>
            <a:off x="532818" y="1546453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动作值函数（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值函数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645" y="2568169"/>
            <a:ext cx="9367365" cy="8853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/>
          <p:cNvSpPr txBox="1"/>
          <p:nvPr/>
        </p:nvSpPr>
        <p:spPr>
          <a:xfrm>
            <a:off x="532818" y="1546453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深度强化学习是将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结合在一起，用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解决状态表示、策略表示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深度强化学习之间的关系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53" y="1055747"/>
            <a:ext cx="8405268" cy="49513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48" y="380148"/>
            <a:ext cx="6716944" cy="61939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优化步骤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2" y="1699213"/>
            <a:ext cx="4723645" cy="4955307"/>
          </a:xfrm>
          <a:prstGeom prst="rect">
            <a:avLst/>
          </a:prstGeom>
        </p:spPr>
      </p:pic>
      <p:pic>
        <p:nvPicPr>
          <p:cNvPr id="5" name="Picture 2" descr="âcomplex networks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" t="4881" r="11146" b="8277"/>
          <a:stretch>
            <a:fillRect/>
          </a:stretch>
        </p:blipFill>
        <p:spPr bwMode="auto">
          <a:xfrm>
            <a:off x="6749987" y="2755768"/>
            <a:ext cx="2702859" cy="240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374405" y="3869090"/>
            <a:ext cx="160255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社交网络</a:t>
            </a:r>
            <a:endParaRPr lang="zh-CN" altLang="en-US" sz="1400" b="1"/>
          </a:p>
        </p:txBody>
      </p:sp>
      <p:sp>
        <p:nvSpPr>
          <p:cNvPr id="8" name="矩形 7"/>
          <p:cNvSpPr/>
          <p:nvPr/>
        </p:nvSpPr>
        <p:spPr>
          <a:xfrm>
            <a:off x="3788183" y="3869090"/>
            <a:ext cx="17946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基因调控网络</a:t>
            </a:r>
            <a:endParaRPr lang="zh-CN" altLang="en-US" sz="1400" b="1"/>
          </a:p>
        </p:txBody>
      </p:sp>
      <p:sp>
        <p:nvSpPr>
          <p:cNvPr id="9" name="矩形 8"/>
          <p:cNvSpPr/>
          <p:nvPr/>
        </p:nvSpPr>
        <p:spPr>
          <a:xfrm>
            <a:off x="1278376" y="6350001"/>
            <a:ext cx="17946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大脑功能网络</a:t>
            </a:r>
            <a:endParaRPr lang="zh-CN" altLang="en-US" sz="1400" b="1"/>
          </a:p>
        </p:txBody>
      </p:sp>
      <p:sp>
        <p:nvSpPr>
          <p:cNvPr id="10" name="矩形 9"/>
          <p:cNvSpPr/>
          <p:nvPr/>
        </p:nvSpPr>
        <p:spPr>
          <a:xfrm>
            <a:off x="3788183" y="6350001"/>
            <a:ext cx="17946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维形状</a:t>
            </a:r>
            <a:endParaRPr lang="zh-CN" altLang="en-US" sz="1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631" y="816862"/>
            <a:ext cx="2259546" cy="3435032"/>
          </a:xfrm>
          <a:prstGeom prst="rect">
            <a:avLst/>
          </a:prstGeom>
        </p:spPr>
      </p:pic>
      <p:sp>
        <p:nvSpPr>
          <p:cNvPr id="12" name="箭头: 右 11"/>
          <p:cNvSpPr/>
          <p:nvPr/>
        </p:nvSpPr>
        <p:spPr>
          <a:xfrm>
            <a:off x="5702785" y="4176866"/>
            <a:ext cx="906420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 rot="8910086">
            <a:off x="9903077" y="4375111"/>
            <a:ext cx="906420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77846" y="870991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3"/>
          <p:cNvSpPr txBox="1"/>
          <p:nvPr/>
        </p:nvSpPr>
        <p:spPr>
          <a:xfrm>
            <a:off x="609600" y="1600899"/>
            <a:ext cx="10972800" cy="138699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深度自动编码器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等的思想，定义、设计用于处理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的神经网络结构。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起源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3"/>
          <p:cNvSpPr txBox="1"/>
          <p:nvPr/>
        </p:nvSpPr>
        <p:spPr>
          <a:xfrm>
            <a:off x="609600" y="2832094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708" y="3105277"/>
            <a:ext cx="97345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3"/>
          <p:cNvSpPr txBox="1"/>
          <p:nvPr/>
        </p:nvSpPr>
        <p:spPr>
          <a:xfrm>
            <a:off x="609600" y="1600900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Convolution Networks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图注意力网络（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Attention Networks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图自编码器（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Autoencoders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图生成网络（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Generative Networks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图时空网络（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Spatial-temporal Networks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3"/>
          <p:cNvSpPr txBox="1"/>
          <p:nvPr/>
        </p:nvSpPr>
        <p:spPr>
          <a:xfrm>
            <a:off x="609600" y="2832094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609600" y="1725770"/>
            <a:ext cx="10972800" cy="49377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人脑每个时刻接收的外界输入信息非常多，包括来源于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各种各样的信息。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就视觉来说，眼睛每秒钟都会发送千万比特的信息给视觉神经系统。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人脑通过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来解决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信息超载问题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（记忆、阅读、思考）。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自上而下的聚焦式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自下而上的汇聚式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512" y="878031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大脑中的注意力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图嵌入与图神经网络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3"/>
          <p:cNvSpPr txBox="1"/>
          <p:nvPr/>
        </p:nvSpPr>
        <p:spPr>
          <a:xfrm>
            <a:off x="609600" y="2832094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39780" y="1803041"/>
            <a:ext cx="5808372" cy="4359499"/>
          </a:xfrm>
          <a:prstGeom prst="ellipse">
            <a:avLst/>
          </a:prstGeom>
          <a:solidFill>
            <a:schemeClr val="accent1">
              <a:lumMod val="20000"/>
              <a:lumOff val="8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007738" y="1709670"/>
            <a:ext cx="6106732" cy="4549461"/>
          </a:xfrm>
          <a:prstGeom prst="ellipse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3"/>
          <p:cNvSpPr txBox="1"/>
          <p:nvPr/>
        </p:nvSpPr>
        <p:spPr>
          <a:xfrm>
            <a:off x="2137531" y="6149104"/>
            <a:ext cx="3432582" cy="491917"/>
          </a:xfrm>
          <a:solidFill>
            <a:schemeClr val="accent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 Embedding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125949" y="2156555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Convolution Networks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183725" y="3124594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Attention Networks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7183725" y="4002094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Generative Networks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1971368" y="2580710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 Factorization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942480" y="3479257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walk,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node2vec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942480" y="4446147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5106473" y="3234840"/>
            <a:ext cx="1700012" cy="93236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Auto-encoder: DNGR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SDNE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5248141" y="4294594"/>
            <a:ext cx="1416676" cy="48984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GraphSage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3"/>
          <p:cNvSpPr txBox="1"/>
          <p:nvPr/>
        </p:nvSpPr>
        <p:spPr>
          <a:xfrm>
            <a:off x="6286327" y="6145182"/>
            <a:ext cx="4307985" cy="491917"/>
          </a:xfrm>
          <a:solidFill>
            <a:schemeClr val="accent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183725" y="4995391"/>
            <a:ext cx="2857322" cy="58500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Spatial-temporal Networks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3"/>
          <p:cNvSpPr txBox="1"/>
          <p:nvPr/>
        </p:nvSpPr>
        <p:spPr>
          <a:xfrm>
            <a:off x="609600" y="1600900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Spectral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）的图卷积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基于谱的方法从图信号处理的角度引入滤波器来定义图卷积，其中图卷积操作被解释为从图信号中去除噪声。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）的图卷积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将图卷积表示为从邻域聚合特征信息，当图卷积网络的算法在节点层次运行时，图池化模块可以与图卷积层交错，将图粗化为高级子结构。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3844" y="2908399"/>
            <a:ext cx="41768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endParaRPr lang="zh-CN" altLang="en-US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38307" y="2908400"/>
            <a:ext cx="451555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endParaRPr lang="zh-CN" altLang="en-US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4965" y="2908399"/>
            <a:ext cx="144497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i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endParaRPr lang="en-US" altLang="zh-CN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Uf</a:t>
            </a:r>
            <a:endParaRPr lang="en-US" altLang="zh-CN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36636" y="2908399"/>
            <a:ext cx="451555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endParaRPr lang="zh-CN" altLang="en-US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74973" y="4361289"/>
            <a:ext cx="2044419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)·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88191" y="4361289"/>
            <a:ext cx="2191753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)·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  <a:endParaRPr lang="zh-CN" altLang="en-US" sz="20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26718" y="3489778"/>
            <a:ext cx="236895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g*f=U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i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)⊙(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i="1" baseline="30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0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4" idx="3"/>
            <a:endCxn id="5" idx="1"/>
          </p:cNvCxnSpPr>
          <p:nvPr/>
        </p:nvCxnSpPr>
        <p:spPr>
          <a:xfrm>
            <a:off x="3591532" y="3365600"/>
            <a:ext cx="7467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8" idx="1"/>
          </p:cNvCxnSpPr>
          <p:nvPr/>
        </p:nvCxnSpPr>
        <p:spPr>
          <a:xfrm flipV="1">
            <a:off x="4789861" y="3365600"/>
            <a:ext cx="7467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  <a:endCxn id="7" idx="1"/>
          </p:cNvCxnSpPr>
          <p:nvPr/>
        </p:nvCxnSpPr>
        <p:spPr>
          <a:xfrm>
            <a:off x="5988191" y="3365599"/>
            <a:ext cx="7467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3"/>
            <a:endCxn id="11" idx="1"/>
          </p:cNvCxnSpPr>
          <p:nvPr/>
        </p:nvCxnSpPr>
        <p:spPr>
          <a:xfrm>
            <a:off x="8179944" y="3365600"/>
            <a:ext cx="746775" cy="5813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3"/>
            <a:endCxn id="10" idx="1"/>
          </p:cNvCxnSpPr>
          <p:nvPr/>
        </p:nvCxnSpPr>
        <p:spPr>
          <a:xfrm>
            <a:off x="5219392" y="4818489"/>
            <a:ext cx="76879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8179944" y="3946979"/>
            <a:ext cx="746775" cy="871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圆角矩形标注 27"/>
          <p:cNvSpPr/>
          <p:nvPr/>
        </p:nvSpPr>
        <p:spPr>
          <a:xfrm>
            <a:off x="3218048" y="1826358"/>
            <a:ext cx="1062863" cy="694264"/>
          </a:xfrm>
          <a:prstGeom prst="wedgeRoundRectCallout">
            <a:avLst>
              <a:gd name="adj1" fmla="val 7765"/>
              <a:gd name="adj2" fmla="val 161961"/>
              <a:gd name="adj3" fmla="val 16667"/>
            </a:avLst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谱图理论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标注 31"/>
          <p:cNvSpPr/>
          <p:nvPr/>
        </p:nvSpPr>
        <p:spPr>
          <a:xfrm>
            <a:off x="4435114" y="1826358"/>
            <a:ext cx="1086720" cy="694264"/>
          </a:xfrm>
          <a:prstGeom prst="wedgeRoundRectCallout">
            <a:avLst>
              <a:gd name="adj1" fmla="val 11781"/>
              <a:gd name="adj2" fmla="val 165214"/>
              <a:gd name="adj3" fmla="val 16667"/>
            </a:avLst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标注 32"/>
          <p:cNvSpPr/>
          <p:nvPr/>
        </p:nvSpPr>
        <p:spPr>
          <a:xfrm>
            <a:off x="5676039" y="1826358"/>
            <a:ext cx="1222187" cy="694264"/>
          </a:xfrm>
          <a:prstGeom prst="wedgeRoundRectCallout">
            <a:avLst>
              <a:gd name="adj1" fmla="val 2317"/>
              <a:gd name="adj2" fmla="val 165214"/>
              <a:gd name="adj3" fmla="val 16667"/>
            </a:avLst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傅里叶变换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33"/>
          <p:cNvSpPr/>
          <p:nvPr/>
        </p:nvSpPr>
        <p:spPr>
          <a:xfrm>
            <a:off x="3639337" y="5752108"/>
            <a:ext cx="1222187" cy="694264"/>
          </a:xfrm>
          <a:prstGeom prst="wedgeRoundRectCallout">
            <a:avLst>
              <a:gd name="adj1" fmla="val -1378"/>
              <a:gd name="adj2" fmla="val -117714"/>
              <a:gd name="adj3" fmla="val 16667"/>
            </a:avLst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卷积定理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基于谱的图卷积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谱图理论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内容占位符 3"/>
          <p:cNvSpPr txBox="1"/>
          <p:nvPr/>
        </p:nvSpPr>
        <p:spPr>
          <a:xfrm>
            <a:off x="609600" y="1600900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借助于图的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拉普拉斯矩阵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特征值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特征向量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来研究图的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空间性质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11730" y="2469406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拉普拉斯矩阵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内容占位符 3"/>
          <p:cNvSpPr txBox="1"/>
          <p:nvPr/>
        </p:nvSpPr>
        <p:spPr>
          <a:xfrm>
            <a:off x="609600" y="3084216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给定一个图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G=(V,E), D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为顶点度矩阵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A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为邻接矩阵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则拉普拉斯矩阵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 = D - A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497" y="4331455"/>
            <a:ext cx="10279006" cy="224320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5972" y="936820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拉普拉斯矩阵分解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内容占位符 3"/>
          <p:cNvSpPr txBox="1"/>
          <p:nvPr/>
        </p:nvSpPr>
        <p:spPr>
          <a:xfrm>
            <a:off x="609600" y="3429000"/>
            <a:ext cx="10972800" cy="585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为特征向量矩阵，</a:t>
            </a:r>
            <a:r>
              <a:rPr lang="el-GR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λ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为特征值构成的对角阵。由于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是正交的，所以：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94" y="1681306"/>
            <a:ext cx="4107697" cy="16845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94" y="4474356"/>
            <a:ext cx="4004736" cy="167875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图信号的傅里叶变换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14" y="1907970"/>
            <a:ext cx="5486875" cy="11888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33" y="3966576"/>
            <a:ext cx="5601728" cy="1464182"/>
          </a:xfrm>
          <a:prstGeom prst="rect">
            <a:avLst/>
          </a:prstGeom>
        </p:spPr>
      </p:pic>
      <p:sp>
        <p:nvSpPr>
          <p:cNvPr id="25" name="圆角矩形 5"/>
          <p:cNvSpPr/>
          <p:nvPr/>
        </p:nvSpPr>
        <p:spPr>
          <a:xfrm>
            <a:off x="2457988" y="2264822"/>
            <a:ext cx="291335" cy="504000"/>
          </a:xfrm>
          <a:prstGeom prst="roundRect">
            <a:avLst/>
          </a:prstGeom>
          <a:solidFill>
            <a:srgbClr val="00CCFF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6"/>
          <p:cNvSpPr/>
          <p:nvPr/>
        </p:nvSpPr>
        <p:spPr>
          <a:xfrm>
            <a:off x="2435128" y="4513731"/>
            <a:ext cx="413255" cy="504000"/>
          </a:xfrm>
          <a:prstGeom prst="roundRect">
            <a:avLst/>
          </a:prstGeom>
          <a:solidFill>
            <a:srgbClr val="00CCFF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7"/>
          <p:cNvSpPr/>
          <p:nvPr/>
        </p:nvSpPr>
        <p:spPr>
          <a:xfrm>
            <a:off x="5544088" y="2264822"/>
            <a:ext cx="710435" cy="504000"/>
          </a:xfrm>
          <a:prstGeom prst="roundRect">
            <a:avLst/>
          </a:prstGeom>
          <a:solidFill>
            <a:srgbClr val="FF0000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8"/>
          <p:cNvSpPr/>
          <p:nvPr/>
        </p:nvSpPr>
        <p:spPr>
          <a:xfrm>
            <a:off x="5845964" y="4513731"/>
            <a:ext cx="736218" cy="504000"/>
          </a:xfrm>
          <a:prstGeom prst="roundRect">
            <a:avLst/>
          </a:prstGeom>
          <a:solidFill>
            <a:srgbClr val="FF0000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9"/>
          <p:cNvSpPr/>
          <p:nvPr/>
        </p:nvSpPr>
        <p:spPr>
          <a:xfrm>
            <a:off x="6277382" y="2264822"/>
            <a:ext cx="800100" cy="504000"/>
          </a:xfrm>
          <a:prstGeom prst="roundRect">
            <a:avLst/>
          </a:prstGeom>
          <a:solidFill>
            <a:srgbClr val="0000FF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10"/>
          <p:cNvSpPr/>
          <p:nvPr/>
        </p:nvSpPr>
        <p:spPr>
          <a:xfrm>
            <a:off x="6622438" y="4513731"/>
            <a:ext cx="902084" cy="504000"/>
          </a:xfrm>
          <a:prstGeom prst="roundRect">
            <a:avLst/>
          </a:prstGeom>
          <a:solidFill>
            <a:srgbClr val="0000FF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12"/>
          <p:cNvSpPr/>
          <p:nvPr/>
        </p:nvSpPr>
        <p:spPr>
          <a:xfrm>
            <a:off x="5143122" y="2012822"/>
            <a:ext cx="390231" cy="1008000"/>
          </a:xfrm>
          <a:prstGeom prst="round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13"/>
          <p:cNvSpPr/>
          <p:nvPr/>
        </p:nvSpPr>
        <p:spPr>
          <a:xfrm>
            <a:off x="5142003" y="4108324"/>
            <a:ext cx="686755" cy="1314814"/>
          </a:xfrm>
          <a:prstGeom prst="round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上下箭头 14"/>
          <p:cNvSpPr/>
          <p:nvPr/>
        </p:nvSpPr>
        <p:spPr>
          <a:xfrm>
            <a:off x="2506009" y="2861954"/>
            <a:ext cx="245615" cy="1585206"/>
          </a:xfrm>
          <a:prstGeom prst="upDownArrow">
            <a:avLst>
              <a:gd name="adj1" fmla="val 37590"/>
              <a:gd name="adj2" fmla="val 50000"/>
            </a:avLst>
          </a:prstGeom>
          <a:solidFill>
            <a:srgbClr val="00CCFF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上下箭头 15"/>
          <p:cNvSpPr/>
          <p:nvPr/>
        </p:nvSpPr>
        <p:spPr>
          <a:xfrm rot="21291348">
            <a:off x="5256798" y="3097486"/>
            <a:ext cx="245615" cy="947492"/>
          </a:xfrm>
          <a:prstGeom prst="upDownArrow">
            <a:avLst>
              <a:gd name="adj1" fmla="val 37590"/>
              <a:gd name="adj2" fmla="val 50000"/>
            </a:avLst>
          </a:prstGeom>
          <a:solidFill>
            <a:srgbClr val="FFFF00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上下箭头 16"/>
          <p:cNvSpPr/>
          <p:nvPr/>
        </p:nvSpPr>
        <p:spPr>
          <a:xfrm rot="21241163">
            <a:off x="5947734" y="2828383"/>
            <a:ext cx="245615" cy="1621640"/>
          </a:xfrm>
          <a:prstGeom prst="upDownArrow">
            <a:avLst>
              <a:gd name="adj1" fmla="val 37590"/>
              <a:gd name="adj2" fmla="val 50000"/>
            </a:avLst>
          </a:prstGeom>
          <a:solidFill>
            <a:srgbClr val="FF0000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上下箭头 17"/>
          <p:cNvSpPr/>
          <p:nvPr/>
        </p:nvSpPr>
        <p:spPr>
          <a:xfrm rot="21241163">
            <a:off x="6744811" y="2828356"/>
            <a:ext cx="245615" cy="1631766"/>
          </a:xfrm>
          <a:prstGeom prst="upDownArrow">
            <a:avLst>
              <a:gd name="adj1" fmla="val 37590"/>
              <a:gd name="adj2" fmla="val 50000"/>
            </a:avLst>
          </a:prstGeom>
          <a:solidFill>
            <a:srgbClr val="0000FF">
              <a:alpha val="25098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254151" y="235833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传统傅里叶变换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9860" y="1809341"/>
            <a:ext cx="6600423" cy="151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609859" y="3912024"/>
            <a:ext cx="6600423" cy="1518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03520" y="449985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图信号傅里叶变换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31" y="888727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图卷积操作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内容占位符 2"/>
              <p:cNvSpPr txBox="1"/>
              <p:nvPr/>
            </p:nvSpPr>
            <p:spPr>
              <a:xfrm>
                <a:off x="1718188" y="1593615"/>
                <a:ext cx="8753040" cy="72007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8900" lvl="1" indent="0">
                  <a:spcBef>
                    <a:spcPts val="600"/>
                  </a:spcBef>
                  <a:buNone/>
                </a:pP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令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𝑼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𝑔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⋯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𝒏</m:t>
                                </m:r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且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𝐝𝐢𝐚𝐠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⋯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𝒏</m:t>
                                </m:r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有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endParaRPr lang="en-US" altLang="zh-CN" sz="2200" b="1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600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600" b="1" dirty="0">
                  <a:solidFill>
                    <a:prstClr val="black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88" y="1593615"/>
                <a:ext cx="8753040" cy="720079"/>
              </a:xfrm>
              <a:prstGeom prst="rect">
                <a:avLst/>
              </a:prstGeom>
              <a:blipFill rotWithShape="1">
                <a:blip r:embed="rId1"/>
                <a:stretch>
                  <a:fillRect l="-6" t="-56" r="1" b="-127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4592078" y="3894493"/>
                <a:ext cx="246041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78" y="3894493"/>
                <a:ext cx="2460417" cy="375872"/>
              </a:xfrm>
              <a:prstGeom prst="rect">
                <a:avLst/>
              </a:prstGeom>
              <a:blipFill rotWithShape="1">
                <a:blip r:embed="rId2"/>
                <a:stretch>
                  <a:fillRect l="-16" t="-10" r="-1180" b="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3738186" y="2526341"/>
                <a:ext cx="399962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86" y="2526341"/>
                <a:ext cx="3999620" cy="552715"/>
              </a:xfrm>
              <a:prstGeom prst="rect">
                <a:avLst/>
              </a:prstGeom>
              <a:blipFill rotWithShape="1">
                <a:blip r:embed="rId3"/>
                <a:stretch>
                  <a:fillRect l="-14" t="-56" r="8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下箭头 6"/>
          <p:cNvSpPr/>
          <p:nvPr/>
        </p:nvSpPr>
        <p:spPr bwMode="auto">
          <a:xfrm>
            <a:off x="5497436" y="3162841"/>
            <a:ext cx="484632" cy="504056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圆角矩形 11"/>
          <p:cNvSpPr/>
          <p:nvPr/>
        </p:nvSpPr>
        <p:spPr bwMode="auto">
          <a:xfrm>
            <a:off x="6398303" y="3773131"/>
            <a:ext cx="576064" cy="576064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圆角矩形 13"/>
          <p:cNvSpPr/>
          <p:nvPr/>
        </p:nvSpPr>
        <p:spPr bwMode="auto">
          <a:xfrm>
            <a:off x="8199825" y="4990445"/>
            <a:ext cx="2232248" cy="93610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Step 1: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Graph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Fourier Transform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圆角矩形 14"/>
          <p:cNvSpPr/>
          <p:nvPr/>
        </p:nvSpPr>
        <p:spPr bwMode="auto">
          <a:xfrm>
            <a:off x="1861799" y="4990445"/>
            <a:ext cx="2464038" cy="93610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Step 3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Graph Fourier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Inverse Transform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圆角矩形 15"/>
          <p:cNvSpPr/>
          <p:nvPr/>
        </p:nvSpPr>
        <p:spPr bwMode="auto">
          <a:xfrm>
            <a:off x="5038695" y="4990445"/>
            <a:ext cx="2448272" cy="93610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Step 2: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Convolution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 spectral domain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左箭头 16"/>
          <p:cNvSpPr/>
          <p:nvPr/>
        </p:nvSpPr>
        <p:spPr bwMode="auto">
          <a:xfrm>
            <a:off x="7575141" y="5269533"/>
            <a:ext cx="504056" cy="432048"/>
          </a:xfrm>
          <a:prstGeom prst="lef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左箭头 17"/>
          <p:cNvSpPr/>
          <p:nvPr/>
        </p:nvSpPr>
        <p:spPr bwMode="auto">
          <a:xfrm>
            <a:off x="4429377" y="5269533"/>
            <a:ext cx="504056" cy="432048"/>
          </a:xfrm>
          <a:prstGeom prst="lef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9" name="直接箭头连接符 48"/>
          <p:cNvCxnSpPr>
            <a:endCxn id="44" idx="0"/>
          </p:cNvCxnSpPr>
          <p:nvPr/>
        </p:nvCxnSpPr>
        <p:spPr bwMode="auto">
          <a:xfrm>
            <a:off x="7014843" y="4342373"/>
            <a:ext cx="2301106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接箭头连接符 49"/>
          <p:cNvCxnSpPr>
            <a:endCxn id="46" idx="0"/>
          </p:cNvCxnSpPr>
          <p:nvPr/>
        </p:nvCxnSpPr>
        <p:spPr bwMode="auto">
          <a:xfrm>
            <a:off x="6150747" y="4342373"/>
            <a:ext cx="112084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endCxn id="45" idx="0"/>
          </p:cNvCxnSpPr>
          <p:nvPr/>
        </p:nvCxnSpPr>
        <p:spPr bwMode="auto">
          <a:xfrm flipH="1">
            <a:off x="3093818" y="4342373"/>
            <a:ext cx="2768897" cy="648072"/>
          </a:xfrm>
          <a:prstGeom prst="straightConnector1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直接连接符 51"/>
          <p:cNvCxnSpPr/>
          <p:nvPr/>
        </p:nvCxnSpPr>
        <p:spPr bwMode="auto">
          <a:xfrm>
            <a:off x="6011711" y="4342373"/>
            <a:ext cx="395536" cy="0"/>
          </a:xfrm>
          <a:prstGeom prst="line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圆角矩形 32"/>
          <p:cNvSpPr/>
          <p:nvPr/>
        </p:nvSpPr>
        <p:spPr bwMode="auto">
          <a:xfrm>
            <a:off x="5846949" y="3766309"/>
            <a:ext cx="216024" cy="576064"/>
          </a:xfrm>
          <a:prstGeom prst="roundRect">
            <a:avLst/>
          </a:prstGeom>
          <a:noFill/>
          <a:ln w="9525" cap="flat" cmpd="sng" algn="ctr">
            <a:solidFill>
              <a:srgbClr val="F819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103075" y="5998557"/>
                <a:ext cx="63953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075" y="5998557"/>
                <a:ext cx="639534" cy="375872"/>
              </a:xfrm>
              <a:prstGeom prst="rect">
                <a:avLst/>
              </a:prstGeom>
              <a:blipFill rotWithShape="1">
                <a:blip r:embed="rId4"/>
                <a:stretch>
                  <a:fillRect l="-55" t="-92" r="-16612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5646691" y="5998557"/>
                <a:ext cx="100014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91" y="5998557"/>
                <a:ext cx="1000146" cy="375872"/>
              </a:xfrm>
              <a:prstGeom prst="rect">
                <a:avLst/>
              </a:prstGeom>
              <a:blipFill rotWithShape="1">
                <a:blip r:embed="rId5"/>
                <a:stretch>
                  <a:fillRect l="-27" t="-92" r="-10447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2477909" y="5998557"/>
                <a:ext cx="122456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09" y="5998557"/>
                <a:ext cx="1224566" cy="375872"/>
              </a:xfrm>
              <a:prstGeom prst="rect">
                <a:avLst/>
              </a:prstGeom>
              <a:blipFill rotWithShape="1">
                <a:blip r:embed="rId6"/>
                <a:stretch>
                  <a:fillRect l="-11" t="-92" r="-8418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31" y="888727"/>
            <a:ext cx="7013317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SCNN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：第一代图卷积模型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3"/>
          <p:cNvSpPr txBox="1"/>
          <p:nvPr/>
        </p:nvSpPr>
        <p:spPr>
          <a:xfrm>
            <a:off x="609600" y="1600899"/>
            <a:ext cx="10972800" cy="425254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直接把卷积核的傅里叶变换的对角阵                 当作参数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4375" lvl="1" indent="-403225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计算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l-GR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en-US" altLang="zh-CN" sz="2000" i="1" baseline="30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之间的乘积的计算代价太高，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</a:t>
            </a:r>
            <a:r>
              <a:rPr lang="en-US" altLang="zh-CN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en-US" altLang="zh-CN" sz="2000" baseline="30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CN" sz="2000" dirty="0">
              <a:solidFill>
                <a:srgbClr val="0000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4375" lvl="1" indent="-403225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卷积核参数过多（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个参数），感受野太大，不够局部化</a:t>
            </a:r>
            <a:endParaRPr lang="en-US" altLang="zh-CN" sz="2000" dirty="0">
              <a:solidFill>
                <a:srgbClr val="0000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对象 5"/>
              <p:cNvSpPr txBox="1"/>
              <p:nvPr/>
            </p:nvSpPr>
            <p:spPr>
              <a:xfrm>
                <a:off x="6631978" y="1746060"/>
                <a:ext cx="1829441" cy="52706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对象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978" y="1746060"/>
                <a:ext cx="1829441" cy="527061"/>
              </a:xfrm>
              <a:prstGeom prst="rect">
                <a:avLst/>
              </a:prstGeom>
              <a:blipFill rotWithShape="1">
                <a:blip r:embed="rId1"/>
                <a:stretch>
                  <a:fillRect l="-2" t="-84" r="2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24" y="2225524"/>
            <a:ext cx="4387197" cy="1547241"/>
          </a:xfrm>
          <a:prstGeom prst="rect">
            <a:avLst/>
          </a:prstGeom>
        </p:spPr>
      </p:pic>
      <p:pic>
        <p:nvPicPr>
          <p:cNvPr id="11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79" y="4673677"/>
            <a:ext cx="5161086" cy="192382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4179" y="6505495"/>
            <a:ext cx="10311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J. Bruna, W. Zaremba, A. 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Szlam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, and Y. 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 Spectral networks and locally connected networks on graphs. ICLR, 2014.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731" y="888727"/>
            <a:ext cx="7013317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ChebNet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GCN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：第二代图卷积模型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3"/>
          <p:cNvSpPr txBox="1"/>
          <p:nvPr/>
        </p:nvSpPr>
        <p:spPr>
          <a:xfrm>
            <a:off x="609600" y="1600899"/>
            <a:ext cx="10972800" cy="425254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直接把                  设计为关于特征值的多项式形式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4375" lvl="1" indent="-403225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参数个数由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变为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k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，缩小了感受野为节点的</a:t>
            </a:r>
            <a:r>
              <a:rPr lang="en-US" altLang="zh-CN" sz="2000" i="1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k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跳邻居</a:t>
            </a:r>
            <a:endParaRPr lang="en-US" altLang="zh-CN" sz="2000" dirty="0">
              <a:solidFill>
                <a:srgbClr val="0000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14375" lvl="1" indent="-403225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矩阵变换后发现不用做特征分解了，直接利用</a:t>
            </a:r>
            <a:r>
              <a:rPr lang="en-US" altLang="zh-CN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</a:t>
            </a:r>
            <a:r>
              <a:rPr lang="zh-CN" altLang="en-US" sz="2000" dirty="0">
                <a:solidFill>
                  <a:srgbClr val="0000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进行变换，计算复杂度下降</a:t>
            </a:r>
            <a:endParaRPr lang="en-US" altLang="zh-CN" sz="2000" dirty="0">
              <a:solidFill>
                <a:srgbClr val="0000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5691" y="6227814"/>
            <a:ext cx="10080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Defferrard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, Michaël, Bresson X , 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Vandergheynst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P . Convolutional Neural Networks on Graphs with Fast Localized Spectral Filtering,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NIPS. 2016.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对象 5"/>
              <p:cNvSpPr txBox="1"/>
              <p:nvPr/>
            </p:nvSpPr>
            <p:spPr>
              <a:xfrm>
                <a:off x="2068743" y="1746060"/>
                <a:ext cx="1829441" cy="52706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对象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43" y="1746060"/>
                <a:ext cx="1829441" cy="527061"/>
              </a:xfrm>
              <a:prstGeom prst="rect">
                <a:avLst/>
              </a:prstGeom>
              <a:blipFill rotWithShape="1">
                <a:blip r:embed="rId1"/>
                <a:stretch>
                  <a:fillRect l="-30" t="-84" r="30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43" y="1536265"/>
            <a:ext cx="1150720" cy="922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92" y="2458232"/>
            <a:ext cx="6949503" cy="1684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4447798"/>
            <a:ext cx="356235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731" y="888727"/>
            <a:ext cx="7013317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753" y="1076470"/>
            <a:ext cx="4679598" cy="56629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6082" y="6650206"/>
            <a:ext cx="107715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Zhou J , Cui G , Zhang Z , et al. Graph Neural Networks: A Review of Methods and Applications[J]. 2018.</a:t>
            </a:r>
            <a:endParaRPr lang="zh-CN" altLang="en-US" sz="1200" dirty="0"/>
          </a:p>
        </p:txBody>
      </p:sp>
      <p:sp>
        <p:nvSpPr>
          <p:cNvPr id="7" name="右大括号 6"/>
          <p:cNvSpPr/>
          <p:nvPr/>
        </p:nvSpPr>
        <p:spPr>
          <a:xfrm>
            <a:off x="6638352" y="1153816"/>
            <a:ext cx="659596" cy="2170229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大括号 16"/>
          <p:cNvSpPr/>
          <p:nvPr/>
        </p:nvSpPr>
        <p:spPr>
          <a:xfrm>
            <a:off x="6638351" y="3375675"/>
            <a:ext cx="586697" cy="1305593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/>
          <p:cNvSpPr/>
          <p:nvPr/>
        </p:nvSpPr>
        <p:spPr>
          <a:xfrm>
            <a:off x="6638350" y="4732899"/>
            <a:ext cx="586697" cy="81300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74468" y="1560778"/>
            <a:ext cx="2499469" cy="1234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阅读理解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70945" y="1891164"/>
            <a:ext cx="134045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7336" y="3697786"/>
            <a:ext cx="134045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469" y="3555641"/>
            <a:ext cx="2499469" cy="954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视觉问答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语义分割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62959" y="4810611"/>
            <a:ext cx="134045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85373" y="4625761"/>
            <a:ext cx="2499469" cy="813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分子指纹解析     疾病分类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药物副作用预测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786113" y="5730755"/>
            <a:ext cx="1061449" cy="3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505139" y="5431797"/>
            <a:ext cx="2363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730466" y="6005864"/>
            <a:ext cx="987300" cy="147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786113" y="6439111"/>
            <a:ext cx="989162" cy="103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312561" y="5844680"/>
            <a:ext cx="2363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联合优化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08850" y="6229065"/>
            <a:ext cx="236347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图生成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注意力举例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96519" y="1277036"/>
            <a:ext cx="6920713" cy="473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67056" y="6069165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200" dirty="0">
                <a:latin typeface="+mj-lt"/>
              </a:rPr>
              <a:t>Gary Marcus. 2018. Deep learning: A critical appraisal. </a:t>
            </a:r>
            <a:r>
              <a:rPr lang="en-US" altLang="zh-CN" sz="1200" i="1" dirty="0" err="1">
                <a:latin typeface="+mj-lt"/>
              </a:rPr>
              <a:t>arXiv</a:t>
            </a:r>
            <a:r>
              <a:rPr lang="en-US" altLang="zh-CN" sz="1200" i="1" dirty="0">
                <a:latin typeface="+mj-lt"/>
              </a:rPr>
              <a:t> preprint arXiv:1801.00631 </a:t>
            </a:r>
            <a:r>
              <a:rPr lang="en-US" altLang="zh-CN" sz="1200" dirty="0">
                <a:latin typeface="+mj-lt"/>
              </a:rPr>
              <a:t>(2018).</a:t>
            </a:r>
            <a:endParaRPr lang="zh-CN" altLang="en-US" sz="4800" dirty="0"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59" y="1178943"/>
            <a:ext cx="6538597" cy="436996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5" y="891558"/>
            <a:ext cx="3897690" cy="29263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02" y="4067680"/>
            <a:ext cx="3681632" cy="21768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4562" y="734103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算法输出不稳定，容易被“攻击”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8263" y="3505200"/>
            <a:ext cx="4114019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7238826" y="4920734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dirty="0"/>
              <a:t>one pixel attack</a:t>
            </a:r>
            <a:endParaRPr lang="zh-CN" altLang="en-US" sz="1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63" y="1536520"/>
            <a:ext cx="3608439" cy="16523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63" y="1485658"/>
            <a:ext cx="3687498" cy="17620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19237" y="3163652"/>
            <a:ext cx="16690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300" b="1" dirty="0">
                <a:solidFill>
                  <a:srgbClr val="FF0000"/>
                </a:solidFill>
              </a:rPr>
              <a:t>“</a:t>
            </a:r>
            <a:r>
              <a:rPr lang="en-US" altLang="zh-CN" sz="1300" b="1" dirty="0">
                <a:solidFill>
                  <a:srgbClr val="FF0000"/>
                </a:solidFill>
              </a:rPr>
              <a:t>African elephant</a:t>
            </a:r>
            <a:r>
              <a:rPr lang="zh-CN" altLang="en-US" sz="1300" b="1" dirty="0">
                <a:solidFill>
                  <a:srgbClr val="FF0000"/>
                </a:solidFill>
              </a:rPr>
              <a:t>”</a:t>
            </a:r>
            <a:endParaRPr lang="zh-CN" altLang="en-US" sz="13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16863" y="3163652"/>
            <a:ext cx="16690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300" b="1" dirty="0">
                <a:solidFill>
                  <a:srgbClr val="FF0000"/>
                </a:solidFill>
              </a:rPr>
              <a:t>“</a:t>
            </a:r>
            <a:r>
              <a:rPr lang="en-US" altLang="zh-CN" sz="1300" b="1" dirty="0">
                <a:solidFill>
                  <a:srgbClr val="FF0000"/>
                </a:solidFill>
              </a:rPr>
              <a:t>koala</a:t>
            </a:r>
            <a:r>
              <a:rPr lang="zh-CN" altLang="en-US" sz="1300" b="1" dirty="0">
                <a:solidFill>
                  <a:srgbClr val="FF0000"/>
                </a:solidFill>
              </a:rPr>
              <a:t>”</a:t>
            </a:r>
            <a:endParaRPr lang="zh-CN" altLang="en-US" sz="1300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21536" y="3163652"/>
            <a:ext cx="16690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300" b="1" dirty="0">
                <a:solidFill>
                  <a:srgbClr val="0000FF"/>
                </a:solidFill>
              </a:rPr>
              <a:t>difference</a:t>
            </a:r>
            <a:endParaRPr lang="zh-CN" altLang="en-US" sz="1300" b="1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68323" y="3163652"/>
            <a:ext cx="16690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300" b="1" dirty="0">
                <a:solidFill>
                  <a:srgbClr val="0000FF"/>
                </a:solidFill>
              </a:rPr>
              <a:t>10x difference</a:t>
            </a:r>
            <a:endParaRPr lang="zh-CN" altLang="en-US" sz="1300" b="1" dirty="0">
              <a:solidFill>
                <a:srgbClr val="0000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03270" y="16180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对抗样本</a:t>
            </a:r>
            <a:endParaRPr lang="zh-CN" altLang="en-US" sz="1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6081" y="862586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算法输出不稳定，容易被“攻击”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1986" y="1856509"/>
            <a:ext cx="8994229" cy="4114800"/>
            <a:chOff x="2300968" y="3494564"/>
            <a:chExt cx="4736167" cy="2166765"/>
          </a:xfrm>
        </p:grpSpPr>
        <p:sp>
          <p:nvSpPr>
            <p:cNvPr id="19" name="矩形 18"/>
            <p:cNvSpPr/>
            <p:nvPr/>
          </p:nvSpPr>
          <p:spPr bwMode="auto">
            <a:xfrm>
              <a:off x="2394132" y="4447434"/>
              <a:ext cx="402771" cy="420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marR="0" indent="-29083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Char char="n"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2300968" y="4361022"/>
              <a:ext cx="402771" cy="420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marR="0" indent="-29083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Char char="n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86673" y="3594818"/>
              <a:ext cx="1317055" cy="18543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4310" y="3510010"/>
              <a:ext cx="1333452" cy="88896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906" y="3514352"/>
              <a:ext cx="1710125" cy="91601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3189" y="4564049"/>
              <a:ext cx="3183946" cy="1097280"/>
            </a:xfrm>
            <a:prstGeom prst="rect">
              <a:avLst/>
            </a:prstGeom>
          </p:spPr>
        </p:pic>
        <p:cxnSp>
          <p:nvCxnSpPr>
            <p:cNvPr id="25" name="直接连接符 24"/>
            <p:cNvCxnSpPr/>
            <p:nvPr/>
          </p:nvCxnSpPr>
          <p:spPr bwMode="auto">
            <a:xfrm>
              <a:off x="3814093" y="4485614"/>
              <a:ext cx="316493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3792829" y="3506257"/>
              <a:ext cx="0" cy="2074067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5205415" y="3494564"/>
              <a:ext cx="0" cy="967567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8817" y="751259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算法输出不稳定，容易被“攻击”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628" y="2648897"/>
            <a:ext cx="3899280" cy="283711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98" y="2208119"/>
            <a:ext cx="1662830" cy="46559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828" y="4419600"/>
            <a:ext cx="4684768" cy="1680003"/>
          </a:xfrm>
          <a:prstGeom prst="rect">
            <a:avLst/>
          </a:prstGeom>
          <a:ln>
            <a:noFill/>
          </a:ln>
        </p:spPr>
      </p:pic>
      <p:sp>
        <p:nvSpPr>
          <p:cNvPr id="29" name="矩形 28"/>
          <p:cNvSpPr/>
          <p:nvPr/>
        </p:nvSpPr>
        <p:spPr bwMode="auto">
          <a:xfrm>
            <a:off x="5426308" y="5153951"/>
            <a:ext cx="4528247" cy="25624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426308" y="5580747"/>
            <a:ext cx="4541520" cy="25624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16012" y="4812268"/>
            <a:ext cx="6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800" b="1" dirty="0"/>
              <a:t>75%</a:t>
            </a:r>
            <a:endParaRPr lang="zh-CN" altLang="en-US" sz="18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9909916" y="5088628"/>
            <a:ext cx="6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36%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937070" y="5506257"/>
            <a:ext cx="6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7%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6828" y="1392358"/>
            <a:ext cx="4396988" cy="2738596"/>
          </a:xfrm>
          <a:prstGeom prst="rect">
            <a:avLst/>
          </a:prstGeom>
          <a:ln w="1905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3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2220" y="690828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模型复杂度高，难以纠错和调试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73994" y="2145942"/>
            <a:ext cx="4205167" cy="2925674"/>
            <a:chOff x="27039" y="1828800"/>
            <a:chExt cx="5074712" cy="353064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9" y="1828800"/>
              <a:ext cx="4927596" cy="344931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6713" y="3939825"/>
              <a:ext cx="2535038" cy="141962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20" name="矩形 19"/>
            <p:cNvSpPr/>
            <p:nvPr/>
          </p:nvSpPr>
          <p:spPr bwMode="auto">
            <a:xfrm>
              <a:off x="3081063" y="3677488"/>
              <a:ext cx="1143000" cy="2028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290830" marR="0" indent="-29083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Char char="n"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05644" y="3553458"/>
              <a:ext cx="1981200" cy="40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实际的我们</a:t>
              </a:r>
              <a:endPara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97" y="1420775"/>
            <a:ext cx="3865966" cy="216494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397" y="2627903"/>
            <a:ext cx="1505965" cy="8471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07" y="3872749"/>
            <a:ext cx="1965132" cy="12958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997" y="3804860"/>
            <a:ext cx="2263417" cy="2260948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 bwMode="auto">
          <a:xfrm>
            <a:off x="9533664" y="4700874"/>
            <a:ext cx="211273" cy="21104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indent="-290830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107" y="4528867"/>
            <a:ext cx="1965132" cy="12794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2" y="1563315"/>
            <a:ext cx="4999121" cy="210633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8064" y="752759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模型复杂度高，难以纠错和调试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30244" y="200007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“世界末日时钟还差</a:t>
            </a:r>
            <a:r>
              <a:rPr lang="en-US" altLang="zh-CN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分钟到</a:t>
            </a:r>
            <a:r>
              <a:rPr lang="en-US" altLang="zh-CN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点。我们正在经历世界上的人物和戏剧性的发展，这表明我们越来越接近末日和耶稣的回归。”</a:t>
            </a:r>
            <a:endParaRPr lang="zh-CN" altLang="en-US" sz="1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任意多边形 13"/>
          <p:cNvSpPr/>
          <p:nvPr/>
        </p:nvSpPr>
        <p:spPr bwMode="auto">
          <a:xfrm rot="16200000">
            <a:off x="6562365" y="2527896"/>
            <a:ext cx="105499" cy="638175"/>
          </a:xfrm>
          <a:custGeom>
            <a:avLst/>
            <a:gdLst>
              <a:gd name="connsiteX0" fmla="*/ 38100 w 105499"/>
              <a:gd name="connsiteY0" fmla="*/ 0 h 638175"/>
              <a:gd name="connsiteX1" fmla="*/ 104775 w 105499"/>
              <a:gd name="connsiteY1" fmla="*/ 285750 h 638175"/>
              <a:gd name="connsiteX2" fmla="*/ 0 w 105499"/>
              <a:gd name="connsiteY2" fmla="*/ 6381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99" h="638175">
                <a:moveTo>
                  <a:pt x="38100" y="0"/>
                </a:moveTo>
                <a:cubicBezTo>
                  <a:pt x="74612" y="89694"/>
                  <a:pt x="111125" y="179388"/>
                  <a:pt x="104775" y="285750"/>
                </a:cubicBezTo>
                <a:cubicBezTo>
                  <a:pt x="98425" y="392112"/>
                  <a:pt x="49212" y="515143"/>
                  <a:pt x="0" y="638175"/>
                </a:cubicBezTo>
              </a:path>
            </a:pathLst>
          </a:cu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2" y="4038600"/>
            <a:ext cx="2344654" cy="131747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 bwMode="auto">
          <a:xfrm>
            <a:off x="5877177" y="3345596"/>
            <a:ext cx="504825" cy="27930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67235" y="539268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恶作剧？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2" y="3965652"/>
            <a:ext cx="2393157" cy="148627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79" y="5186582"/>
            <a:ext cx="1137805" cy="112270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73" y="3352800"/>
            <a:ext cx="2375038" cy="141793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8645592" y="4709548"/>
            <a:ext cx="1267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Dream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73" y="5043241"/>
            <a:ext cx="2330503" cy="1310908"/>
          </a:xfrm>
          <a:prstGeom prst="rect">
            <a:avLst/>
          </a:prstGeom>
        </p:spPr>
      </p:pic>
      <p:sp>
        <p:nvSpPr>
          <p:cNvPr id="38" name="左大括号 37"/>
          <p:cNvSpPr/>
          <p:nvPr/>
        </p:nvSpPr>
        <p:spPr bwMode="auto">
          <a:xfrm>
            <a:off x="6930244" y="4317903"/>
            <a:ext cx="228904" cy="1038169"/>
          </a:xfrm>
          <a:prstGeom prst="leftBrace">
            <a:avLst>
              <a:gd name="adj1" fmla="val 42266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6915" y="6309284"/>
            <a:ext cx="942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tx2"/>
                </a:solidFill>
              </a:rPr>
              <a:t>《Bible》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1" grpId="0" animBg="1"/>
      <p:bldP spid="32" grpId="0"/>
      <p:bldP spid="36" grpId="0"/>
      <p:bldP spid="38" grpId="0" animBg="1"/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6718" y="874449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模型层级复合程度高，参数不透明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466" y="934720"/>
            <a:ext cx="1885486" cy="51612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51" y="1828800"/>
            <a:ext cx="2919045" cy="36367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16" y="1858297"/>
            <a:ext cx="1670291" cy="16815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08" y="3716723"/>
            <a:ext cx="1687106" cy="169831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99703" y="2530914"/>
            <a:ext cx="1182839" cy="48342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99703" y="4339523"/>
            <a:ext cx="1275407" cy="44227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7750" y="746608"/>
            <a:ext cx="63246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模型层级复合程度高，参数不透明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018899" y="2776399"/>
            <a:ext cx="5243491" cy="167189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8804696" y="4306602"/>
            <a:ext cx="1524000" cy="7467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68" y="2286000"/>
            <a:ext cx="3241728" cy="18039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36" y="2436128"/>
            <a:ext cx="3242195" cy="15037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721" y="1817132"/>
            <a:ext cx="3971925" cy="3870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721" y="1464707"/>
            <a:ext cx="3971925" cy="3524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487038" y="1447800"/>
            <a:ext cx="22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第一层：</a:t>
            </a:r>
            <a:r>
              <a:rPr lang="en-US" altLang="zh-CN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16*3*3*3</a:t>
            </a:r>
            <a:endParaRPr lang="zh-CN" altLang="en-US" sz="1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89496" y="1799963"/>
            <a:ext cx="22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第二层：</a:t>
            </a:r>
            <a:r>
              <a:rPr lang="en-US" altLang="zh-CN" sz="1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N*16*3*3</a:t>
            </a:r>
            <a:endParaRPr lang="zh-CN" altLang="en-US" sz="1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411" y="4426652"/>
            <a:ext cx="1314657" cy="158038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137921" y="3755180"/>
            <a:ext cx="148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感受野复合</a:t>
            </a:r>
            <a:endParaRPr lang="zh-CN" alt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12453" y="3751420"/>
            <a:ext cx="148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卷积核复合</a:t>
            </a:r>
            <a:endParaRPr lang="zh-CN" alt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244" y="4539464"/>
            <a:ext cx="2241516" cy="135476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770" y="4465181"/>
            <a:ext cx="1123590" cy="151922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683489" y="5905147"/>
            <a:ext cx="148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inception</a:t>
            </a:r>
            <a:endParaRPr lang="zh-CN" altLang="en-US" sz="1600" dirty="0">
              <a:solidFill>
                <a:srgbClr val="0000FF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75136" y="5905147"/>
            <a:ext cx="148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残差</a:t>
            </a:r>
            <a:endParaRPr lang="zh-CN" altLang="en-US" sz="1600" dirty="0">
              <a:solidFill>
                <a:srgbClr val="0000FF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33500" y="5905147"/>
            <a:ext cx="148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门结构</a:t>
            </a:r>
            <a:endParaRPr lang="zh-CN" altLang="en-US" sz="1600" dirty="0">
              <a:solidFill>
                <a:srgbClr val="0000FF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962795" y="4375780"/>
            <a:ext cx="5867400" cy="193709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697" y="1537954"/>
            <a:ext cx="3120244" cy="2348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01" y="1943027"/>
            <a:ext cx="1428870" cy="13307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229270" y="3010459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400" dirty="0"/>
              <a:t>Asthma</a:t>
            </a:r>
            <a:endParaRPr lang="zh-CN" altLang="en-US" sz="14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894" y="2096059"/>
            <a:ext cx="1363813" cy="94456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387707" y="2346792"/>
            <a:ext cx="64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8392388" y="2173502"/>
            <a:ext cx="64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4400" dirty="0">
                <a:solidFill>
                  <a:schemeClr val="tx2"/>
                </a:solidFill>
              </a:rPr>
              <a:t>&gt;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68" y="1987486"/>
            <a:ext cx="1428870" cy="1330750"/>
          </a:xfrm>
          <a:prstGeom prst="rect">
            <a:avLst/>
          </a:prstGeom>
        </p:spPr>
      </p:pic>
      <p:sp>
        <p:nvSpPr>
          <p:cNvPr id="39" name="右箭头 20"/>
          <p:cNvSpPr/>
          <p:nvPr/>
        </p:nvSpPr>
        <p:spPr bwMode="auto">
          <a:xfrm>
            <a:off x="4996138" y="3555667"/>
            <a:ext cx="375880" cy="282805"/>
          </a:xfrm>
          <a:prstGeom prst="rightArrow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88940" y="351686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哮喘对治疗肺炎有效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41" name="圆角矩形 23"/>
          <p:cNvSpPr/>
          <p:nvPr/>
        </p:nvSpPr>
        <p:spPr bwMode="auto">
          <a:xfrm>
            <a:off x="4919938" y="1757302"/>
            <a:ext cx="3339709" cy="1643038"/>
          </a:xfrm>
          <a:prstGeom prst="roundRect">
            <a:avLst>
              <a:gd name="adj" fmla="val 4982"/>
            </a:avLst>
          </a:prstGeom>
          <a:solidFill>
            <a:schemeClr val="tx2">
              <a:lumMod val="60000"/>
              <a:lumOff val="40000"/>
              <a:alpha val="32941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49681" y="2870012"/>
            <a:ext cx="1090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2"/>
                </a:solidFill>
              </a:rPr>
              <a:t>存活几率</a:t>
            </a:r>
            <a:endParaRPr lang="zh-CN" altLang="en-US" sz="1600" b="1" dirty="0">
              <a:solidFill>
                <a:schemeClr val="tx2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72792" y="6350676"/>
            <a:ext cx="75241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Intelligible Models for HealthCare: Predicting Pneumonia Risk and Hospital 30-day Readmission.</a:t>
            </a:r>
            <a:endParaRPr lang="en-US" altLang="zh-CN" sz="12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54036" y="5344746"/>
            <a:ext cx="1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打伞</a:t>
            </a:r>
            <a:endParaRPr lang="zh-CN" altLang="en-US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17665" y="5344746"/>
            <a:ext cx="1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地上湿</a:t>
            </a:r>
            <a:endParaRPr lang="zh-CN" altLang="en-US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62306" y="4241326"/>
            <a:ext cx="14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下雨天</a:t>
            </a:r>
            <a:endParaRPr lang="zh-CN" altLang="en-US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02424" y="5604361"/>
            <a:ext cx="839823" cy="30388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769235" y="5574268"/>
            <a:ext cx="10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3331959" y="4653074"/>
            <a:ext cx="470468" cy="685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642252" y="4653077"/>
            <a:ext cx="528399" cy="6481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050678" y="4774007"/>
            <a:ext cx="839823" cy="30388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17868" y="4741285"/>
            <a:ext cx="10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因果性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575965" y="4774007"/>
            <a:ext cx="839823" cy="30388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553753" y="4741285"/>
            <a:ext cx="10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因果性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 bwMode="auto">
          <a:xfrm>
            <a:off x="3614254" y="5523392"/>
            <a:ext cx="116660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" name="组合 55"/>
          <p:cNvGrpSpPr/>
          <p:nvPr/>
        </p:nvGrpSpPr>
        <p:grpSpPr>
          <a:xfrm>
            <a:off x="6145364" y="4422416"/>
            <a:ext cx="2584574" cy="1376401"/>
            <a:chOff x="2195736" y="3654899"/>
            <a:chExt cx="4297428" cy="2288571"/>
          </a:xfrm>
        </p:grpSpPr>
        <p:pic>
          <p:nvPicPr>
            <p:cNvPr id="57" name="Picture 8" descr="Image result for do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654899"/>
              <a:ext cx="4297428" cy="2288571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矩形 57"/>
            <p:cNvSpPr/>
            <p:nvPr/>
          </p:nvSpPr>
          <p:spPr>
            <a:xfrm>
              <a:off x="2534923" y="4656266"/>
              <a:ext cx="468052" cy="584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59" name="矩形 58"/>
            <p:cNvSpPr/>
            <p:nvPr/>
          </p:nvSpPr>
          <p:spPr>
            <a:xfrm>
              <a:off x="5653149" y="5240600"/>
              <a:ext cx="468052" cy="584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002975" y="3959541"/>
              <a:ext cx="468052" cy="584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1" name="矩形 60"/>
            <p:cNvSpPr/>
            <p:nvPr/>
          </p:nvSpPr>
          <p:spPr>
            <a:xfrm>
              <a:off x="5791086" y="4422337"/>
              <a:ext cx="468052" cy="5843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2" name="矩形 61"/>
            <p:cNvSpPr/>
            <p:nvPr/>
          </p:nvSpPr>
          <p:spPr>
            <a:xfrm>
              <a:off x="4032969" y="4155699"/>
              <a:ext cx="252028" cy="34347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3" name="矩形 62"/>
            <p:cNvSpPr/>
            <p:nvPr/>
          </p:nvSpPr>
          <p:spPr>
            <a:xfrm>
              <a:off x="4440112" y="4160779"/>
              <a:ext cx="252028" cy="34347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197068" y="4455708"/>
              <a:ext cx="252028" cy="34347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631816" y="4940097"/>
              <a:ext cx="252028" cy="34347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  <p:sp>
          <p:nvSpPr>
            <p:cNvPr id="66" name="矩形 65"/>
            <p:cNvSpPr/>
            <p:nvPr/>
          </p:nvSpPr>
          <p:spPr>
            <a:xfrm>
              <a:off x="3708793" y="4901026"/>
              <a:ext cx="252028" cy="34347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100"/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990200" y="771080"/>
            <a:ext cx="783250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基于相关关系，学习得到的是不可靠关联模式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 animBg="1"/>
      <p:bldP spid="48" grpId="0"/>
      <p:bldP spid="51" grpId="0" animBg="1"/>
      <p:bldP spid="52" grpId="0"/>
      <p:bldP spid="53" grpId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 txBox="1"/>
              <p:nvPr/>
            </p:nvSpPr>
            <p:spPr>
              <a:xfrm>
                <a:off x="448614" y="1397169"/>
                <a:ext cx="10972800" cy="4937760"/>
              </a:xfr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给定查询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和输入信息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: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:endParaRPr lang="en-US" altLang="zh-CN" baseline="-25000" dirty="0"/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4" y="1397169"/>
                <a:ext cx="10972800" cy="4937760"/>
              </a:xfrm>
              <a:blipFill rotWithShape="1">
                <a:blip r:embed="rId1"/>
                <a:stretch>
                  <a:fillRect l="-3" t="-3" r="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69" y="2328809"/>
            <a:ext cx="4212465" cy="276994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39" y="1532586"/>
            <a:ext cx="3824164" cy="41212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8557" y="716065"/>
            <a:ext cx="4804951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注意力分布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5565" y="5516787"/>
            <a:ext cx="2924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为注意力打分函数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9693" y="721276"/>
            <a:ext cx="992856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端到端训练方式对数据依赖性强，模型增量性差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Picture 41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81" y="1566446"/>
            <a:ext cx="3328153" cy="530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0" name="TextBox 43"/>
          <p:cNvSpPr txBox="1"/>
          <p:nvPr/>
        </p:nvSpPr>
        <p:spPr>
          <a:xfrm>
            <a:off x="2001981" y="2393355"/>
            <a:ext cx="3564887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FF"/>
                </a:solidFill>
              </a:rPr>
              <a:t>m = #</a:t>
            </a:r>
            <a:r>
              <a:rPr lang="zh-CN" altLang="en-US" sz="1600" dirty="0">
                <a:solidFill>
                  <a:srgbClr val="0000FF"/>
                </a:solidFill>
              </a:rPr>
              <a:t>训练样本</a:t>
            </a:r>
            <a:r>
              <a:rPr lang="en-US" sz="1600" dirty="0">
                <a:solidFill>
                  <a:srgbClr val="0000FF"/>
                </a:solidFill>
              </a:rPr>
              <a:t>   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</a:rPr>
              <a:t>N = effective capacity (</a:t>
            </a:r>
            <a:r>
              <a:rPr lang="zh-CN" altLang="en-US" sz="1600" dirty="0">
                <a:solidFill>
                  <a:srgbClr val="0000FF"/>
                </a:solidFill>
              </a:rPr>
              <a:t>模型有效容量</a:t>
            </a:r>
            <a:r>
              <a:rPr lang="en-US" sz="1600" dirty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1" name="TextBox 43"/>
          <p:cNvSpPr txBox="1"/>
          <p:nvPr/>
        </p:nvSpPr>
        <p:spPr>
          <a:xfrm>
            <a:off x="1999892" y="3429000"/>
            <a:ext cx="3564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C00000"/>
                </a:solidFill>
              </a:rPr>
              <a:t>#</a:t>
            </a:r>
            <a:r>
              <a:rPr lang="zh-CN" altLang="en-US" sz="1600" b="1" dirty="0">
                <a:solidFill>
                  <a:srgbClr val="C00000"/>
                </a:solidFill>
              </a:rPr>
              <a:t>参数 </a:t>
            </a:r>
            <a:r>
              <a:rPr lang="en-US" altLang="zh-CN" sz="1600" b="1" dirty="0">
                <a:solidFill>
                  <a:srgbClr val="C00000"/>
                </a:solidFill>
              </a:rPr>
              <a:t>/ </a:t>
            </a:r>
            <a:r>
              <a:rPr lang="en-US" sz="1600" b="1" dirty="0">
                <a:solidFill>
                  <a:srgbClr val="C00000"/>
                </a:solidFill>
              </a:rPr>
              <a:t>VC</a:t>
            </a:r>
            <a:r>
              <a:rPr lang="zh-CN" altLang="en-US" sz="1600" b="1" dirty="0">
                <a:solidFill>
                  <a:srgbClr val="C00000"/>
                </a:solidFill>
              </a:rPr>
              <a:t>维 </a:t>
            </a:r>
            <a:r>
              <a:rPr lang="en-US" altLang="zh-CN" sz="1600" b="1" dirty="0">
                <a:solidFill>
                  <a:srgbClr val="C00000"/>
                </a:solidFill>
              </a:rPr>
              <a:t>/  </a:t>
            </a:r>
            <a:r>
              <a:rPr lang="en-US" sz="1600" b="1" dirty="0">
                <a:solidFill>
                  <a:srgbClr val="C00000"/>
                </a:solidFill>
              </a:rPr>
              <a:t>Rademacher</a:t>
            </a:r>
            <a:r>
              <a:rPr lang="zh-CN" altLang="en-US" sz="1600" b="1" dirty="0">
                <a:solidFill>
                  <a:srgbClr val="C00000"/>
                </a:solidFill>
              </a:rPr>
              <a:t>复杂度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271666" y="3090446"/>
            <a:ext cx="630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rgbClr val="C00000"/>
                </a:solidFill>
              </a:rPr>
              <a:t>上界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999892" y="2068095"/>
            <a:ext cx="1335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b="1" dirty="0"/>
              <a:t>泛化误差</a:t>
            </a:r>
            <a:endParaRPr lang="zh-CN" altLang="en-US" sz="1600" b="1" dirty="0"/>
          </a:p>
        </p:txBody>
      </p:sp>
      <p:sp>
        <p:nvSpPr>
          <p:cNvPr id="74" name="文本框 73"/>
          <p:cNvSpPr txBox="1"/>
          <p:nvPr/>
        </p:nvSpPr>
        <p:spPr>
          <a:xfrm>
            <a:off x="3179224" y="2068095"/>
            <a:ext cx="1335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b="1" dirty="0"/>
              <a:t>训练误差</a:t>
            </a:r>
            <a:endParaRPr lang="zh-CN" altLang="en-US" sz="1600" b="1" dirty="0"/>
          </a:p>
        </p:txBody>
      </p:sp>
      <p:cxnSp>
        <p:nvCxnSpPr>
          <p:cNvPr id="75" name="直接箭头连接符 74"/>
          <p:cNvCxnSpPr/>
          <p:nvPr/>
        </p:nvCxnSpPr>
        <p:spPr bwMode="auto">
          <a:xfrm flipV="1">
            <a:off x="2228492" y="3035790"/>
            <a:ext cx="0" cy="31701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文本框 75"/>
          <p:cNvSpPr txBox="1"/>
          <p:nvPr/>
        </p:nvSpPr>
        <p:spPr>
          <a:xfrm>
            <a:off x="6162903" y="3276600"/>
            <a:ext cx="4057202" cy="707886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zh-CN" altLang="en-US" b="1" dirty="0"/>
              <a:t>当样本数据量小的时候，深度学习无法体现强大拟合能力</a:t>
            </a:r>
            <a:endParaRPr lang="zh-CN" altLang="en-US" b="1" dirty="0"/>
          </a:p>
        </p:txBody>
      </p:sp>
      <p:grpSp>
        <p:nvGrpSpPr>
          <p:cNvPr id="77" name="组合 76"/>
          <p:cNvGrpSpPr/>
          <p:nvPr/>
        </p:nvGrpSpPr>
        <p:grpSpPr>
          <a:xfrm>
            <a:off x="2137868" y="4322367"/>
            <a:ext cx="3505200" cy="2002233"/>
            <a:chOff x="457200" y="4017567"/>
            <a:chExt cx="3505200" cy="2002233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50" y="4285273"/>
              <a:ext cx="2270750" cy="1475987"/>
            </a:xfrm>
            <a:prstGeom prst="rect">
              <a:avLst/>
            </a:prstGeom>
          </p:spPr>
        </p:pic>
        <p:sp>
          <p:nvSpPr>
            <p:cNvPr id="79" name="文本框 78"/>
            <p:cNvSpPr txBox="1"/>
            <p:nvPr/>
          </p:nvSpPr>
          <p:spPr>
            <a:xfrm>
              <a:off x="1007248" y="4284344"/>
              <a:ext cx="689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马</a:t>
              </a:r>
              <a:endPara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07248" y="5537230"/>
              <a:ext cx="689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山</a:t>
              </a:r>
              <a:endPara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007248" y="5105182"/>
              <a:ext cx="689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农舍</a:t>
              </a:r>
              <a:endPara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007248" y="4745142"/>
              <a:ext cx="689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草地</a:t>
              </a:r>
              <a:endPara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045" y="4174976"/>
              <a:ext cx="362306" cy="225804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964" y="4364464"/>
              <a:ext cx="319276" cy="212464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205" y="4389905"/>
              <a:ext cx="219213" cy="329418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462" y="4756237"/>
              <a:ext cx="297245" cy="222647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969" y="4807507"/>
              <a:ext cx="282392" cy="189635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5090888"/>
              <a:ext cx="294205" cy="220370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3418" y="5121367"/>
              <a:ext cx="345460" cy="172731"/>
            </a:xfrm>
            <a:prstGeom prst="rect">
              <a:avLst/>
            </a:prstGeom>
          </p:spPr>
        </p:pic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705" y="5524380"/>
              <a:ext cx="310919" cy="206903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834" y="5673000"/>
              <a:ext cx="365579" cy="205409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2073" y="5578136"/>
              <a:ext cx="266874" cy="177593"/>
            </a:xfrm>
            <a:prstGeom prst="rect">
              <a:avLst/>
            </a:prstGeom>
          </p:spPr>
        </p:pic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378" y="5235201"/>
              <a:ext cx="346763" cy="194837"/>
            </a:xfrm>
            <a:prstGeom prst="rect">
              <a:avLst/>
            </a:prstGeom>
          </p:spPr>
        </p:pic>
        <p:sp>
          <p:nvSpPr>
            <p:cNvPr id="94" name="文本框 93"/>
            <p:cNvSpPr txBox="1"/>
            <p:nvPr/>
          </p:nvSpPr>
          <p:spPr>
            <a:xfrm>
              <a:off x="2048985" y="4284742"/>
              <a:ext cx="6129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4400" dirty="0">
                  <a:solidFill>
                    <a:srgbClr val="FF0000"/>
                  </a:solidFill>
                </a:rPr>
                <a:t>?</a:t>
              </a:r>
              <a:endParaRPr lang="zh-CN" altLang="en-US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 bwMode="auto">
            <a:xfrm>
              <a:off x="1547015" y="4017567"/>
              <a:ext cx="0" cy="2002233"/>
            </a:xfrm>
            <a:prstGeom prst="lin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94118"/>
                    <a:invGamma/>
                  </a:schemeClr>
                </a:gs>
              </a:gsLst>
              <a:lin ang="5400000" scaled="1"/>
            </a:gradFill>
            <a:ln w="2857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96" name="图片 9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68" y="1421042"/>
            <a:ext cx="3756175" cy="2014284"/>
          </a:xfrm>
          <a:prstGeom prst="rect">
            <a:avLst/>
          </a:prstGeom>
        </p:spPr>
      </p:pic>
      <p:grpSp>
        <p:nvGrpSpPr>
          <p:cNvPr id="97" name="组合 96"/>
          <p:cNvGrpSpPr/>
          <p:nvPr/>
        </p:nvGrpSpPr>
        <p:grpSpPr>
          <a:xfrm>
            <a:off x="6685153" y="4191000"/>
            <a:ext cx="3372119" cy="2502136"/>
            <a:chOff x="5080685" y="4191000"/>
            <a:chExt cx="3372119" cy="2502136"/>
          </a:xfrm>
        </p:grpSpPr>
        <p:sp>
          <p:nvSpPr>
            <p:cNvPr id="98" name="文本框 97"/>
            <p:cNvSpPr txBox="1"/>
            <p:nvPr/>
          </p:nvSpPr>
          <p:spPr>
            <a:xfrm>
              <a:off x="5125631" y="6323804"/>
              <a:ext cx="1198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关系检测</a:t>
              </a:r>
              <a:endParaRPr lang="zh-CN" altLang="en-US" sz="1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80685" y="5560579"/>
              <a:ext cx="1177662" cy="824705"/>
            </a:xfrm>
            <a:prstGeom prst="rect">
              <a:avLst/>
            </a:prstGeom>
          </p:spPr>
        </p:pic>
        <p:sp>
          <p:nvSpPr>
            <p:cNvPr id="100" name="矩形 99"/>
            <p:cNvSpPr/>
            <p:nvPr/>
          </p:nvSpPr>
          <p:spPr bwMode="auto">
            <a:xfrm>
              <a:off x="5234402" y="5761637"/>
              <a:ext cx="272459" cy="484303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5412896" y="5848387"/>
              <a:ext cx="283567" cy="148335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5636782" y="5699094"/>
              <a:ext cx="185722" cy="361079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121793" y="6183702"/>
              <a:ext cx="472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摔跤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725115" y="5699978"/>
              <a:ext cx="472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跑步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410282" y="5987786"/>
              <a:ext cx="4723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投掷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1580" y="4242232"/>
              <a:ext cx="1177662" cy="824705"/>
            </a:xfrm>
            <a:prstGeom prst="rect">
              <a:avLst/>
            </a:prstGeom>
          </p:spPr>
        </p:pic>
        <p:sp>
          <p:nvSpPr>
            <p:cNvPr id="107" name="文本框 106"/>
            <p:cNvSpPr txBox="1"/>
            <p:nvPr/>
          </p:nvSpPr>
          <p:spPr>
            <a:xfrm>
              <a:off x="5091580" y="5006059"/>
              <a:ext cx="1198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语义标注</a:t>
              </a:r>
              <a:endParaRPr lang="zh-CN" altLang="en-US" sz="1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256722" y="4470964"/>
              <a:ext cx="292799" cy="369332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638446" y="4369180"/>
              <a:ext cx="191527" cy="369332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123331" y="4505894"/>
              <a:ext cx="1101084" cy="532733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841901" y="4835783"/>
              <a:ext cx="460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草地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118489" y="4777145"/>
              <a:ext cx="6130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一群人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5551532" y="4643244"/>
              <a:ext cx="460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人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768569" y="4610364"/>
              <a:ext cx="460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飞盘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5097907" y="4349999"/>
              <a:ext cx="210680" cy="117680"/>
            </a:xfrm>
            <a:prstGeom prst="rect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algn="l">
                <a:buNone/>
              </a:pPr>
              <a:endPara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5228033" y="4191000"/>
              <a:ext cx="460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</a:rPr>
                <a:t>游艇</a:t>
              </a:r>
              <a:endParaRPr lang="zh-CN" altLang="en-US" sz="10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38664" y="4876800"/>
              <a:ext cx="1177662" cy="824705"/>
            </a:xfrm>
            <a:prstGeom prst="rect">
              <a:avLst/>
            </a:prstGeom>
          </p:spPr>
        </p:pic>
        <p:sp>
          <p:nvSpPr>
            <p:cNvPr id="118" name="文本框 117"/>
            <p:cNvSpPr txBox="1"/>
            <p:nvPr/>
          </p:nvSpPr>
          <p:spPr>
            <a:xfrm>
              <a:off x="6889671" y="5719786"/>
              <a:ext cx="133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tx1"/>
                  </a:solidFill>
                </a:defRPr>
              </a:lvl1pPr>
            </a:lstStyle>
            <a:p>
              <a:pPr>
                <a:buNone/>
              </a:pPr>
              <a:r>
                <a:rPr lang="zh-CN" altLang="en-US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图像描述</a:t>
              </a:r>
              <a:endPara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19" name="直接连接符 118"/>
            <p:cNvCxnSpPr/>
            <p:nvPr/>
          </p:nvCxnSpPr>
          <p:spPr bwMode="auto">
            <a:xfrm>
              <a:off x="6520544" y="4257754"/>
              <a:ext cx="0" cy="2202456"/>
            </a:xfrm>
            <a:prstGeom prst="lin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94118"/>
                    <a:invGamma/>
                  </a:schemeClr>
                </a:gs>
              </a:gsLst>
              <a:lin ang="5400000" scaled="1"/>
            </a:gradFill>
            <a:ln w="2857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文本框 119"/>
            <p:cNvSpPr txBox="1"/>
            <p:nvPr/>
          </p:nvSpPr>
          <p:spPr>
            <a:xfrm>
              <a:off x="7839866" y="5494912"/>
              <a:ext cx="6129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4400" dirty="0">
                  <a:solidFill>
                    <a:srgbClr val="FF0000"/>
                  </a:solidFill>
                </a:rPr>
                <a:t>?</a:t>
              </a:r>
              <a:endParaRPr lang="zh-CN" altLang="en-US" sz="4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44561" y="830693"/>
            <a:ext cx="985096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专注直观感知类问题，对开放性推理问题无能为力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706" y="1784500"/>
            <a:ext cx="5715000" cy="318023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592" y="4438032"/>
            <a:ext cx="4212168" cy="2110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00" y="3759398"/>
            <a:ext cx="2405062" cy="67341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961" y="936996"/>
            <a:ext cx="959014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专注直观感知类问题，对开放性推理问题无能为力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9412" y="1657321"/>
            <a:ext cx="1844422" cy="13815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812" y="1657321"/>
            <a:ext cx="2740044" cy="1427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98012" y="304827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“</a:t>
            </a:r>
            <a:r>
              <a:rPr lang="zh-CN" altLang="en-US" sz="1800" dirty="0">
                <a:solidFill>
                  <a:srgbClr val="0000FF"/>
                </a:solidFill>
              </a:rPr>
              <a:t>鹦鹉</a:t>
            </a:r>
            <a:r>
              <a:rPr lang="en-US" altLang="zh-CN" sz="1800" dirty="0">
                <a:solidFill>
                  <a:srgbClr val="0000FF"/>
                </a:solidFill>
              </a:rPr>
              <a:t>”</a:t>
            </a:r>
            <a:r>
              <a:rPr lang="zh-CN" altLang="en-US" sz="1800" dirty="0">
                <a:solidFill>
                  <a:srgbClr val="0000FF"/>
                </a:solidFill>
              </a:rPr>
              <a:t>智能</a:t>
            </a:r>
            <a:endParaRPr lang="zh-CN" altLang="en-US" sz="18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05555" y="304827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“</a:t>
            </a:r>
            <a:r>
              <a:rPr lang="zh-CN" altLang="en-US" sz="1800" dirty="0">
                <a:solidFill>
                  <a:srgbClr val="0000FF"/>
                </a:solidFill>
              </a:rPr>
              <a:t>乌鸦</a:t>
            </a:r>
            <a:r>
              <a:rPr lang="en-US" altLang="zh-CN" sz="1800" dirty="0">
                <a:solidFill>
                  <a:srgbClr val="0000FF"/>
                </a:solidFill>
              </a:rPr>
              <a:t>”</a:t>
            </a:r>
            <a:r>
              <a:rPr lang="zh-CN" altLang="en-US" sz="1800" dirty="0">
                <a:solidFill>
                  <a:srgbClr val="0000FF"/>
                </a:solidFill>
              </a:rPr>
              <a:t>智能</a:t>
            </a:r>
            <a:endParaRPr lang="zh-CN" altLang="en-US" sz="1800" dirty="0">
              <a:solidFill>
                <a:srgbClr val="0000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33" y="3473261"/>
            <a:ext cx="5011948" cy="2737106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13" name="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9429" y="3473261"/>
            <a:ext cx="3846342" cy="288475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71320" y="6373292"/>
            <a:ext cx="5001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tx2"/>
                </a:solidFill>
              </a:rPr>
              <a:t>本页改编自朱松纯老师的报告 “人工智能的现状、任务、构架与统一”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88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6237" y="843512"/>
            <a:ext cx="1055050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专注直观感知类问题，对开放性推理问题无能为力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821" y="4718631"/>
            <a:ext cx="892375" cy="77388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726764" y="4648371"/>
            <a:ext cx="98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大象</a:t>
            </a:r>
            <a:endParaRPr lang="zh-CN" altLang="en-US" sz="1800" dirty="0">
              <a:solidFill>
                <a:srgbClr val="00B0F0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 bwMode="auto">
          <a:xfrm>
            <a:off x="9058828" y="4989511"/>
            <a:ext cx="0" cy="232124"/>
          </a:xfrm>
          <a:prstGeom prst="lin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94118"/>
                  <a:invGamma/>
                </a:schemeClr>
              </a:gs>
            </a:gsLst>
            <a:lin ang="5400000" scaled="1"/>
          </a:gradFill>
          <a:ln w="381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文本框 18"/>
          <p:cNvSpPr txBox="1"/>
          <p:nvPr/>
        </p:nvSpPr>
        <p:spPr>
          <a:xfrm>
            <a:off x="8593939" y="5179172"/>
            <a:ext cx="98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共和党</a:t>
            </a:r>
            <a:endParaRPr lang="zh-CN" altLang="en-US" sz="1800" dirty="0">
              <a:solidFill>
                <a:srgbClr val="00B0F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72" y="2410509"/>
            <a:ext cx="3176776" cy="223786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7994703" y="3062064"/>
            <a:ext cx="845342" cy="1303932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989147" y="2492923"/>
            <a:ext cx="2969119" cy="1303932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79425" y="2559336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一群大象</a:t>
            </a:r>
            <a:endParaRPr lang="zh-CN" altLang="en-U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11791" y="4037947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男人</a:t>
            </a:r>
            <a:endParaRPr lang="zh-CN" altLang="en-U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7490" y="3812607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0" dirty="0">
                <a:solidFill>
                  <a:schemeClr val="accent6"/>
                </a:solidFill>
              </a:rPr>
              <a:t>奥巴马</a:t>
            </a:r>
            <a:endParaRPr lang="zh-CN" altLang="en-US" sz="1800" b="0" dirty="0">
              <a:solidFill>
                <a:schemeClr val="accent6"/>
              </a:solidFill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999477" y="3061756"/>
            <a:ext cx="845342" cy="130393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90333" y="2824987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共和党</a:t>
            </a:r>
            <a:endParaRPr lang="zh-CN" altLang="en-US" sz="1800" dirty="0">
              <a:solidFill>
                <a:srgbClr val="00B0F0"/>
              </a:solidFill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989147" y="2487754"/>
            <a:ext cx="2969119" cy="130393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00B0F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8569" y="1396223"/>
            <a:ext cx="2213984" cy="226137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24" y="3037368"/>
            <a:ext cx="2674320" cy="164279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314" y="4769683"/>
            <a:ext cx="2702152" cy="163111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 bwMode="auto">
          <a:xfrm>
            <a:off x="3105471" y="2971800"/>
            <a:ext cx="2741806" cy="3528168"/>
          </a:xfrm>
          <a:prstGeom prst="rect">
            <a:avLst/>
          </a:prstGeom>
          <a:noFill/>
          <a:ln w="28575" cap="flat" cmpd="sng" algn="ctr">
            <a:solidFill>
              <a:srgbClr val="E05B3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210" y="1480361"/>
            <a:ext cx="1501109" cy="1388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文本框 33"/>
          <p:cNvSpPr txBox="1"/>
          <p:nvPr/>
        </p:nvSpPr>
        <p:spPr>
          <a:xfrm>
            <a:off x="6093438" y="6361468"/>
            <a:ext cx="5001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tx2"/>
                </a:solidFill>
              </a:rPr>
              <a:t>本页部份例子来自芮勇博士的报告 “计算机视觉从感知到认知的长征”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4" grpId="0"/>
      <p:bldP spid="25" grpId="0"/>
      <p:bldP spid="26" grpId="0" animBg="1"/>
      <p:bldP spid="27" grpId="0"/>
      <p:bldP spid="28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38469" y="2382626"/>
            <a:ext cx="120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00" dirty="0"/>
              <a:t>word2vec</a:t>
            </a:r>
            <a:endParaRPr lang="zh-CN" altLang="en-US" sz="1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886251" y="924228"/>
            <a:ext cx="1058882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人类知识无法有效引入进行监督，机器偏见难以避免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640" y="1763090"/>
            <a:ext cx="5004955" cy="64943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40" y="2448890"/>
            <a:ext cx="4251614" cy="60613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40" y="2982290"/>
            <a:ext cx="6632864" cy="649432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952454" y="253180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Nurse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409904" y="304539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Homemaker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88" y="3997000"/>
            <a:ext cx="8153400" cy="222885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3039" y="1372945"/>
            <a:ext cx="2208820" cy="1753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7846" y="739299"/>
            <a:ext cx="10132139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人类知识无法有效引入进行监督，机器偏见难以避免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23051" y="1504043"/>
            <a:ext cx="979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微软开发了</a:t>
            </a:r>
            <a:r>
              <a:rPr lang="en-US" altLang="zh-CN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Tay</a:t>
            </a:r>
            <a:r>
              <a:rPr lang="zh-CN" altLang="en-US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聊天机器人，模仿年轻网民的语言模式。</a:t>
            </a:r>
            <a:endParaRPr lang="en-US" altLang="zh-CN" sz="1800" dirty="0">
              <a:solidFill>
                <a:srgbClr val="3E3E3E"/>
              </a:solidFill>
              <a:latin typeface="+mj-lt"/>
              <a:ea typeface="黑体" panose="02010609060101010101" pitchFamily="49" charset="-122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试用</a:t>
            </a:r>
            <a:r>
              <a:rPr lang="en-US" altLang="zh-CN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24</a:t>
            </a:r>
            <a:r>
              <a:rPr lang="zh-CN" altLang="en-US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小时后，被引入歧途，成为偏激的种族主义者，甚至发出了“希特勒无罪”的消息。</a:t>
            </a:r>
            <a:endParaRPr lang="zh-CN" altLang="en-US" sz="1800" dirty="0"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3509" y="2340645"/>
            <a:ext cx="3314700" cy="2162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09" y="2523101"/>
            <a:ext cx="3200400" cy="15072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4255709" y="2470029"/>
            <a:ext cx="685800" cy="2286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68581" y="3898165"/>
            <a:ext cx="1600200" cy="2286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084941" y="3162411"/>
            <a:ext cx="1143000" cy="26279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71964" y="4392870"/>
            <a:ext cx="4176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美国法院用以评估犯罪风险的算法</a:t>
            </a:r>
            <a:r>
              <a:rPr lang="en-US" altLang="zh-CN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COMPAS</a:t>
            </a:r>
            <a:r>
              <a:rPr lang="zh-CN" altLang="en-US" sz="1800" dirty="0">
                <a:solidFill>
                  <a:srgbClr val="3E3E3E"/>
                </a:solidFill>
                <a:latin typeface="+mj-lt"/>
                <a:ea typeface="黑体" panose="02010609060101010101" pitchFamily="49" charset="-122"/>
              </a:rPr>
              <a:t>，被证明对黑人造成了系统性歧视。</a:t>
            </a:r>
            <a:endParaRPr lang="zh-CN" altLang="en-US" sz="1800" dirty="0">
              <a:solidFill>
                <a:srgbClr val="3E3E3E"/>
              </a:solidFill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28" y="4222629"/>
            <a:ext cx="1975330" cy="14865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051" y="4217428"/>
            <a:ext cx="1972560" cy="1491748"/>
          </a:xfrm>
          <a:prstGeom prst="rect">
            <a:avLst/>
          </a:prstGeom>
        </p:spPr>
      </p:pic>
      <p:sp>
        <p:nvSpPr>
          <p:cNvPr id="22" name="Rectangle 26"/>
          <p:cNvSpPr/>
          <p:nvPr/>
        </p:nvSpPr>
        <p:spPr>
          <a:xfrm>
            <a:off x="1204601" y="5851301"/>
            <a:ext cx="9144000" cy="882868"/>
          </a:xfrm>
          <a:prstGeom prst="rect">
            <a:avLst/>
          </a:prstGeom>
          <a:solidFill>
            <a:srgbClr val="0640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5"/>
          <p:cNvSpPr txBox="1"/>
          <p:nvPr/>
        </p:nvSpPr>
        <p:spPr>
          <a:xfrm>
            <a:off x="1283909" y="6006761"/>
            <a:ext cx="9036570" cy="882868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kern="1200">
                <a:solidFill>
                  <a:srgbClr val="FDEBF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DEBF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DEBF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DEBF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DEBF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600" dirty="0">
                <a:solidFill>
                  <a:schemeClr val="bg1"/>
                </a:solidFill>
              </a:rPr>
              <a:t>算法依赖于大数据，但数据不是中立的：从真实社会中抽取，必然带有社会固有的不平等、排斥性和歧视。</a:t>
            </a:r>
            <a:r>
              <a:rPr lang="zh-CN" altLang="en-US" sz="2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 sz="26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1521952" y="1566565"/>
            <a:ext cx="3426807" cy="2820667"/>
          </a:xfrm>
          <a:prstGeom prst="rect">
            <a:avLst/>
          </a:prstGeom>
          <a:solidFill>
            <a:srgbClr val="BDD7EE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75735" y="899001"/>
            <a:ext cx="999328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人类知识无法有效引入进行监督，机器偏见难以避免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98152" y="2101232"/>
            <a:ext cx="342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机器人不得伤害人类，或坐视人类受到伤害；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98152" y="2787032"/>
            <a:ext cx="342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除非违背第一法则，否则机器人必须服从人类命令；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98152" y="3549032"/>
            <a:ext cx="342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除非违背第一或第二法则，否则机器人必须保护自己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03068" y="163956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阿西莫夫机器人三定律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0182" y="1830412"/>
            <a:ext cx="2762250" cy="16573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7669" y="1997977"/>
            <a:ext cx="1735823" cy="173582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37" y="3899559"/>
            <a:ext cx="4800604" cy="248250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3" name="矩形 32"/>
          <p:cNvSpPr/>
          <p:nvPr/>
        </p:nvSpPr>
        <p:spPr bwMode="auto">
          <a:xfrm>
            <a:off x="8680394" y="5491291"/>
            <a:ext cx="251066" cy="4740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290830" marR="0" indent="-2908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4541" y="5370964"/>
            <a:ext cx="972212" cy="101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265" y="1030144"/>
            <a:ext cx="11308466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深度生成模型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深度学习局限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10.6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06719" y="984233"/>
            <a:ext cx="7615686" cy="14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：标注数据代价昂贵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：从无标注的数据里学习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586" y="984233"/>
            <a:ext cx="5443411" cy="26791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81" y="3183597"/>
            <a:ext cx="6650182" cy="333432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2317" y="822703"/>
            <a:ext cx="9313660" cy="14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：大模型不方便在移动设备上使用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：降低模型大小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6294" y="3072684"/>
            <a:ext cx="7142596" cy="32141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46294" y="24300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70702" y="24300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accent5"/>
                </a:solidFill>
              </a:rPr>
              <a:t>权值共享</a:t>
            </a:r>
            <a:endParaRPr lang="zh-CN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60568" y="243007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accent5"/>
                </a:solidFill>
              </a:rPr>
              <a:t>量化（二进制网络）</a:t>
            </a:r>
            <a:endParaRPr lang="zh-CN" altLang="en-US" sz="24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8557" y="716065"/>
            <a:ext cx="6090728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注意力打分函数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511" y="1815598"/>
            <a:ext cx="8675062" cy="7381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59" y="2693700"/>
            <a:ext cx="8050235" cy="272669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8123" y="904741"/>
            <a:ext cx="6395411" cy="2729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：大计算需要昂贵的物质、时间成本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：全新的硬件设计、算法设计、系统设计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624" y="3209377"/>
            <a:ext cx="3792748" cy="212393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39" y="4686334"/>
            <a:ext cx="3476445" cy="18279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34" y="1650743"/>
            <a:ext cx="3228075" cy="24179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3026" y="813010"/>
            <a:ext cx="10943339" cy="208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：如何像人一样从小样本进行有效学习？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知识，深度学习与符号主义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知识图谱、逻辑推理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598" y="2310476"/>
            <a:ext cx="7854237" cy="38071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11310" y="6117599"/>
            <a:ext cx="4698722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accent5"/>
                </a:solidFill>
              </a:rPr>
              <a:t>无监督信息，利用物理知识（抛物线）跟踪  </a:t>
            </a:r>
            <a:endParaRPr lang="en-US" altLang="zh-CN" sz="1800" b="1" dirty="0">
              <a:solidFill>
                <a:schemeClr val="accent5"/>
              </a:solidFill>
            </a:endParaRPr>
          </a:p>
          <a:p>
            <a:pPr algn="ctr">
              <a:buNone/>
            </a:pPr>
            <a:r>
              <a:rPr lang="en-US" altLang="zh-CN" sz="1800" b="1" dirty="0">
                <a:solidFill>
                  <a:schemeClr val="accent5"/>
                </a:solidFill>
              </a:rPr>
              <a:t>(AAAI 2017</a:t>
            </a:r>
            <a:r>
              <a:rPr lang="zh-CN" altLang="en-US" sz="1800" b="1" dirty="0">
                <a:solidFill>
                  <a:schemeClr val="accent5"/>
                </a:solidFill>
              </a:rPr>
              <a:t>最佳论文</a:t>
            </a:r>
            <a:r>
              <a:rPr lang="en-US" altLang="zh-CN" sz="1800" b="1" dirty="0">
                <a:solidFill>
                  <a:schemeClr val="accent5"/>
                </a:solidFill>
              </a:rPr>
              <a:t>)</a:t>
            </a:r>
            <a:endParaRPr lang="zh-CN" altLang="en-US" sz="18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深度学习趋势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4438" y="950225"/>
            <a:ext cx="10241531" cy="14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：如何从感知认知性的任务扩展到决策性任务？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：常识推理、深度感知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强化决策结合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8086" y="4619219"/>
            <a:ext cx="3654820" cy="20304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06" y="2714219"/>
            <a:ext cx="3673929" cy="2057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6600" y="4615081"/>
            <a:ext cx="892375" cy="77388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23911" y="3686374"/>
            <a:ext cx="98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大象</a:t>
            </a:r>
            <a:endParaRPr lang="zh-CN" altLang="en-US" sz="1800" dirty="0">
              <a:solidFill>
                <a:srgbClr val="00B0F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2455975" y="4027514"/>
            <a:ext cx="0" cy="232124"/>
          </a:xfrm>
          <a:prstGeom prst="lin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94118"/>
                  <a:invGamma/>
                </a:schemeClr>
              </a:gs>
            </a:gsLst>
            <a:lin ang="5400000" scaled="1"/>
          </a:gradFill>
          <a:ln w="381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本框 15"/>
          <p:cNvSpPr txBox="1"/>
          <p:nvPr/>
        </p:nvSpPr>
        <p:spPr>
          <a:xfrm>
            <a:off x="1991086" y="4217175"/>
            <a:ext cx="98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民主党</a:t>
            </a:r>
            <a:endParaRPr lang="zh-CN" altLang="en-US" sz="1800" dirty="0">
              <a:solidFill>
                <a:srgbClr val="00B0F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509" y="3396585"/>
            <a:ext cx="3176776" cy="223786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auto">
          <a:xfrm>
            <a:off x="4187135" y="4172649"/>
            <a:ext cx="845342" cy="1303932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181579" y="3603508"/>
            <a:ext cx="2969119" cy="1303932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71857" y="3669921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一群大象</a:t>
            </a:r>
            <a:endParaRPr lang="zh-CN" altLang="en-U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04223" y="5148532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男人</a:t>
            </a:r>
            <a:endParaRPr lang="zh-CN" altLang="en-U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59922" y="4923192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0" dirty="0">
                <a:solidFill>
                  <a:schemeClr val="accent6"/>
                </a:solidFill>
              </a:rPr>
              <a:t>奥巴马</a:t>
            </a:r>
            <a:endParaRPr lang="zh-CN" altLang="en-US" sz="1800" b="0" dirty="0">
              <a:solidFill>
                <a:schemeClr val="accent6"/>
              </a:solidFill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191909" y="4172341"/>
            <a:ext cx="845342" cy="130393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82765" y="3935572"/>
            <a:ext cx="164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民主党</a:t>
            </a:r>
            <a:endParaRPr lang="zh-CN" altLang="en-US" sz="1800" dirty="0">
              <a:solidFill>
                <a:srgbClr val="00B0F0"/>
              </a:solidFill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181579" y="3598339"/>
            <a:ext cx="2969119" cy="130393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l">
              <a:buNone/>
            </a:pPr>
            <a:endParaRPr lang="zh-CN" altLang="en-US" sz="1200" dirty="0">
              <a:solidFill>
                <a:srgbClr val="00B0F0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85894" y="2889495"/>
            <a:ext cx="1544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隐含义理解 </a:t>
            </a:r>
            <a:endParaRPr lang="zh-CN" altLang="en-US" sz="2000" dirty="0">
              <a:solidFill>
                <a:srgbClr val="3333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31720" y="22911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博弈机器学习</a:t>
            </a:r>
            <a:endParaRPr lang="zh-CN" altLang="en-US" sz="20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内容占位符 2"/>
          <p:cNvSpPr txBox="1"/>
          <p:nvPr/>
        </p:nvSpPr>
        <p:spPr>
          <a:xfrm>
            <a:off x="4807789" y="1267579"/>
            <a:ext cx="6878127" cy="54718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[1] Bruna J, Zaremba W, </a:t>
            </a:r>
            <a:r>
              <a:rPr lang="en-US" altLang="zh-CN" sz="1400" dirty="0" err="1"/>
              <a:t>Szlam</a:t>
            </a:r>
            <a:r>
              <a:rPr lang="en-US" altLang="zh-CN" sz="1400" dirty="0"/>
              <a:t> A, et al. Spectral Networks and Locally Connected Networks on Graphs. International Conference on Learning Representations, 2014.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[2] </a:t>
            </a:r>
            <a:r>
              <a:rPr lang="en-US" altLang="zh-CN" sz="1400" dirty="0" err="1"/>
              <a:t>Defferrard</a:t>
            </a:r>
            <a:r>
              <a:rPr lang="en-US" altLang="zh-CN" sz="1400" dirty="0"/>
              <a:t> M, Bresson X, </a:t>
            </a:r>
            <a:r>
              <a:rPr lang="en-US" altLang="zh-CN" sz="1400" dirty="0" err="1"/>
              <a:t>Vandergheynst</a:t>
            </a:r>
            <a:r>
              <a:rPr lang="en-US" altLang="zh-CN" sz="1400" dirty="0"/>
              <a:t> P, et al. Convolutional neural networks on graphs with fast localized spectral filtering[J]. Neural Information Processing Systems, 2016: 3844-3852.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[3] </a:t>
            </a:r>
            <a:r>
              <a:rPr lang="en-US" altLang="zh-CN" sz="1400" dirty="0" err="1"/>
              <a:t>Kipf</a:t>
            </a:r>
            <a:r>
              <a:rPr lang="en-US" altLang="zh-CN" sz="1400" dirty="0"/>
              <a:t> T N, Welling M. Semi-Supervised Classification with Graph Convolutional Networks. International Conference on Learning Representations, 2017.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[4] </a:t>
            </a:r>
            <a:r>
              <a:rPr lang="en-US" altLang="zh-CN" sz="1400" dirty="0" err="1"/>
              <a:t>Seo</a:t>
            </a:r>
            <a:r>
              <a:rPr lang="en-US" altLang="zh-CN" sz="1400" dirty="0"/>
              <a:t> Y, </a:t>
            </a:r>
            <a:r>
              <a:rPr lang="en-US" altLang="zh-CN" sz="1400" dirty="0" err="1"/>
              <a:t>Defferrard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Vandergheynst</a:t>
            </a:r>
            <a:r>
              <a:rPr lang="en-US" altLang="zh-CN" sz="1400" dirty="0"/>
              <a:t> P, et al. Structured Sequence Modeling with Graph Convolutional Recurrent Networks. </a:t>
            </a:r>
            <a:r>
              <a:rPr lang="en-US" altLang="zh-CN" sz="1400" dirty="0" err="1"/>
              <a:t>arXiv</a:t>
            </a:r>
            <a:r>
              <a:rPr lang="en-US" altLang="zh-CN" sz="1400" dirty="0"/>
              <a:t>: Machine Learning, 2017.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[5] Yu B, Yin H, Zhu Z, et al. </a:t>
            </a:r>
            <a:r>
              <a:rPr lang="en-US" altLang="zh-CN" sz="1400" dirty="0" err="1"/>
              <a:t>Spatio</a:t>
            </a:r>
            <a:r>
              <a:rPr lang="en-US" altLang="zh-CN" sz="1400" dirty="0"/>
              <a:t>-Temporal Graph Convolutional Networks: A Deep Learning Framework for Traffic Forecasting. International Joint Conference on Artificial Intelligence, 2018: 3634-3640.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[6] Hamilton W L, Ying Z, </a:t>
            </a:r>
            <a:r>
              <a:rPr lang="en-US" altLang="zh-CN" sz="1400" dirty="0" err="1"/>
              <a:t>Leskovec</a:t>
            </a:r>
            <a:r>
              <a:rPr lang="en-US" altLang="zh-CN" sz="1400" dirty="0"/>
              <a:t> J, et al. Inductive Representation Learning on Large Graphs. Neural Information Processing Systems, 2017: 1024-1034.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[7] Yan S, </a:t>
            </a:r>
            <a:r>
              <a:rPr lang="en-US" altLang="zh-CN" sz="1400" dirty="0" err="1"/>
              <a:t>Xiong</a:t>
            </a:r>
            <a:r>
              <a:rPr lang="en-US" altLang="zh-CN" sz="1400" dirty="0"/>
              <a:t> Y, Lin D, et al. Spatial Temporal Graph Convolutional Networks for Skeleton-Based Action Recognition. National Conference on Artificial Intelligence, 2018.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[8] Gao H, Wang Z, Ji S, et al. Large-Scale Learnable Graph Convolutional Networks. Knowledge Discovery and Data Mining, 2018: 1416-1424.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[9] Ying R, He R, Chen K, et al. Graph Convolutional Neural Networks for Web-Scale Recommender Systems. Knowledge Discovery and Data Mining, 2018: 974-983.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[10] </a:t>
            </a:r>
            <a:r>
              <a:rPr lang="en-US" altLang="zh-CN" sz="1400" dirty="0" err="1"/>
              <a:t>Velickovic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Cucurull</a:t>
            </a:r>
            <a:r>
              <a:rPr lang="en-US" altLang="zh-CN" sz="1400" dirty="0"/>
              <a:t> G, Casanova A, et al. Graph Attention Networks. International conference on learning representations, 2018.</a:t>
            </a:r>
            <a:endParaRPr lang="en-US" altLang="zh-CN" sz="14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[11] Li Q, Han Z, Wu X, et al. Deeper Insights into Graph Convolutional Networks for Semi-Supervised Learning. National Conference on Artificial Intelligence, 2018.</a:t>
            </a:r>
            <a:endParaRPr lang="en-US" altLang="zh-CN" sz="1400" dirty="0"/>
          </a:p>
        </p:txBody>
      </p:sp>
      <p:sp>
        <p:nvSpPr>
          <p:cNvPr id="29" name="标题 1"/>
          <p:cNvSpPr txBox="1"/>
          <p:nvPr/>
        </p:nvSpPr>
        <p:spPr>
          <a:xfrm>
            <a:off x="6505801" y="673743"/>
            <a:ext cx="3115527" cy="5938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部分参考文献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378171" y="673743"/>
            <a:ext cx="3115527" cy="5938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参考内容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内容占位符 2"/>
          <p:cNvSpPr txBox="1"/>
          <p:nvPr/>
        </p:nvSpPr>
        <p:spPr>
          <a:xfrm>
            <a:off x="506085" y="1299564"/>
            <a:ext cx="3893388" cy="51587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[1] </a:t>
            </a:r>
            <a:r>
              <a:rPr lang="zh-CN" altLang="en-US" sz="1600" dirty="0"/>
              <a:t>复旦大学</a:t>
            </a:r>
            <a:r>
              <a:rPr lang="en-US" altLang="zh-CN" sz="1600" dirty="0"/>
              <a:t>, </a:t>
            </a:r>
            <a:r>
              <a:rPr lang="zh-CN" altLang="en-US" sz="1600" dirty="0"/>
              <a:t>邱锡鹏</a:t>
            </a:r>
            <a:r>
              <a:rPr lang="en-US" altLang="zh-CN" sz="1600" dirty="0"/>
              <a:t>, </a:t>
            </a:r>
            <a:r>
              <a:rPr lang="zh-CN" altLang="en-US" sz="1600" dirty="0"/>
              <a:t>神经网络与深度学习：</a:t>
            </a:r>
            <a:r>
              <a:rPr lang="en-US" altLang="zh-CN" sz="1600" dirty="0">
                <a:hlinkClick r:id="rId1"/>
              </a:rPr>
              <a:t>https://nndl.github.io/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[2] </a:t>
            </a:r>
            <a:r>
              <a:rPr lang="zh-CN" altLang="en-US" sz="1600" dirty="0"/>
              <a:t>北京交通大学，万怀宇，“复杂网络基础</a:t>
            </a:r>
            <a:r>
              <a:rPr lang="en-US" altLang="zh-CN" sz="1600" dirty="0"/>
              <a:t>-</a:t>
            </a:r>
            <a:r>
              <a:rPr lang="zh-CN" altLang="en-US" sz="1600" dirty="0"/>
              <a:t>图卷积神经网络概述”；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[3] </a:t>
            </a:r>
            <a:r>
              <a:rPr lang="zh-CN" altLang="en-US" sz="1600" dirty="0"/>
              <a:t>北京交通大学，桑基韬，“深度学习的局限与趋势”；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/>
              <a:t>[4] </a:t>
            </a:r>
            <a:r>
              <a:rPr lang="zh-CN" altLang="en-US" sz="1600" dirty="0"/>
              <a:t>西安电子科技大学，高新波，“深度学习前世今生”；</a:t>
            </a:r>
            <a:endParaRPr lang="en-US" altLang="zh-CN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4543245" y="994913"/>
            <a:ext cx="0" cy="56119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118538"/>
            <a:ext cx="1115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5858" y="3897146"/>
            <a:ext cx="6090728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软注意力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7251" y="4390905"/>
            <a:ext cx="4296514" cy="1800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5858" y="983452"/>
            <a:ext cx="6090728" cy="857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硬注意力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92" y="1734503"/>
            <a:ext cx="3145462" cy="9251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94" y="2460544"/>
            <a:ext cx="2141852" cy="9969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281" y="2999276"/>
            <a:ext cx="3359307" cy="3368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1480,&quot;width&quot;:18360}"/>
</p:tagLst>
</file>

<file path=ppt/tags/tag2.xml><?xml version="1.0" encoding="utf-8"?>
<p:tagLst xmlns:p="http://schemas.openxmlformats.org/presentationml/2006/main">
  <p:tag name="KSO_WPP_MARK_KEY" val="5e3ee21a-f045-4d5b-9ff0-a5087e97ad9b"/>
  <p:tag name="COMMONDATA" val="eyJoZGlkIjoiOGExMzQ4M2NjNDc2NmY1ZjIwMjgwMWEyNTk3MzU5ZD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8782</Words>
  <Application>WPS 演示</Application>
  <PresentationFormat>宽屏</PresentationFormat>
  <Paragraphs>933</Paragraphs>
  <Slides>83</Slides>
  <Notes>82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8" baseType="lpstr">
      <vt:lpstr>Arial</vt:lpstr>
      <vt:lpstr>宋体</vt:lpstr>
      <vt:lpstr>Wingdings</vt:lpstr>
      <vt:lpstr>微软雅黑</vt:lpstr>
      <vt:lpstr>楷体</vt:lpstr>
      <vt:lpstr>Cambria Math</vt:lpstr>
      <vt:lpstr>Arial Unicode MS</vt:lpstr>
      <vt:lpstr>等线</vt:lpstr>
      <vt:lpstr>-apple-system</vt:lpstr>
      <vt:lpstr>ksdb</vt:lpstr>
      <vt:lpstr>Times New Roman</vt:lpstr>
      <vt:lpstr>Calibri</vt:lpstr>
      <vt:lpstr>黑体</vt:lpstr>
      <vt:lpstr>BatangChe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</dc:creator>
  <cp:lastModifiedBy>xuwanru</cp:lastModifiedBy>
  <cp:revision>208</cp:revision>
  <dcterms:created xsi:type="dcterms:W3CDTF">2020-05-12T07:42:00Z</dcterms:created>
  <dcterms:modified xsi:type="dcterms:W3CDTF">2022-12-08T08:24:58Z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5D5BD150C343403EB74F4BADD6EF1F4B</vt:lpwstr>
  </property>
  <property fmtid="{D5CDD505-2E9C-101B-9397-08002B2CF9AE}" pid="3" name="KSOProductBuildVer">
    <vt:lpwstr>2052-11.1.0.12763</vt:lpwstr>
  </property>
</Properties>
</file>